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63"/>
  </p:notesMasterIdLst>
  <p:sldIdLst>
    <p:sldId id="256" r:id="rId3"/>
    <p:sldId id="257" r:id="rId4"/>
    <p:sldId id="258" r:id="rId5"/>
    <p:sldId id="319" r:id="rId6"/>
    <p:sldId id="259" r:id="rId7"/>
    <p:sldId id="261" r:id="rId8"/>
    <p:sldId id="262" r:id="rId9"/>
    <p:sldId id="260" r:id="rId10"/>
    <p:sldId id="308" r:id="rId11"/>
    <p:sldId id="312" r:id="rId12"/>
    <p:sldId id="313" r:id="rId13"/>
    <p:sldId id="314" r:id="rId14"/>
    <p:sldId id="315" r:id="rId15"/>
    <p:sldId id="316" r:id="rId16"/>
    <p:sldId id="293" r:id="rId17"/>
    <p:sldId id="263" r:id="rId18"/>
    <p:sldId id="265" r:id="rId19"/>
    <p:sldId id="266" r:id="rId20"/>
    <p:sldId id="271" r:id="rId21"/>
    <p:sldId id="284" r:id="rId22"/>
    <p:sldId id="283" r:id="rId23"/>
    <p:sldId id="285" r:id="rId24"/>
    <p:sldId id="286" r:id="rId25"/>
    <p:sldId id="287" r:id="rId26"/>
    <p:sldId id="268" r:id="rId27"/>
    <p:sldId id="272" r:id="rId28"/>
    <p:sldId id="273" r:id="rId29"/>
    <p:sldId id="274" r:id="rId30"/>
    <p:sldId id="275" r:id="rId31"/>
    <p:sldId id="269" r:id="rId32"/>
    <p:sldId id="278" r:id="rId33"/>
    <p:sldId id="279" r:id="rId34"/>
    <p:sldId id="280" r:id="rId35"/>
    <p:sldId id="281" r:id="rId36"/>
    <p:sldId id="282" r:id="rId37"/>
    <p:sldId id="270" r:id="rId38"/>
    <p:sldId id="277" r:id="rId39"/>
    <p:sldId id="276" r:id="rId40"/>
    <p:sldId id="288" r:id="rId41"/>
    <p:sldId id="300" r:id="rId42"/>
    <p:sldId id="289" r:id="rId43"/>
    <p:sldId id="290" r:id="rId44"/>
    <p:sldId id="291" r:id="rId45"/>
    <p:sldId id="299" r:id="rId46"/>
    <p:sldId id="292" r:id="rId47"/>
    <p:sldId id="294" r:id="rId48"/>
    <p:sldId id="295" r:id="rId49"/>
    <p:sldId id="298" r:id="rId50"/>
    <p:sldId id="296" r:id="rId51"/>
    <p:sldId id="297" r:id="rId52"/>
    <p:sldId id="301" r:id="rId53"/>
    <p:sldId id="305" r:id="rId54"/>
    <p:sldId id="302" r:id="rId55"/>
    <p:sldId id="303" r:id="rId56"/>
    <p:sldId id="304" r:id="rId57"/>
    <p:sldId id="306" r:id="rId58"/>
    <p:sldId id="307" r:id="rId59"/>
    <p:sldId id="317" r:id="rId60"/>
    <p:sldId id="318" r:id="rId61"/>
    <p:sldId id="321" r:id="rId62"/>
  </p:sldIdLst>
  <p:sldSz cx="12192000" cy="6858000"/>
  <p:notesSz cx="6858000" cy="9144000"/>
  <p:embeddedFontLst>
    <p:embeddedFont>
      <p:font typeface="Amasis MT Pro Black" panose="02040A04050005020304" pitchFamily="18" charset="0"/>
      <p:bold r:id="rId64"/>
      <p:boldItalic r:id="rId6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90" d="100"/>
          <a:sy n="90" d="100"/>
        </p:scale>
        <p:origin x="17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1.fntdata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F9DBB0-2B35-4045-BE70-53D14C160EA4}" type="doc">
      <dgm:prSet loTypeId="urn:microsoft.com/office/officeart/2005/8/layout/radial4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D4EE259-9532-4B3E-83D5-535435E7EAD3}">
      <dgm:prSet phldrT="[Text]"/>
      <dgm:spPr/>
      <dgm:t>
        <a:bodyPr/>
        <a:lstStyle/>
        <a:p>
          <a:r>
            <a:rPr lang="en-US" dirty="0"/>
            <a:t>Pemilihan tempat Airbnb</a:t>
          </a:r>
        </a:p>
      </dgm:t>
    </dgm:pt>
    <dgm:pt modelId="{D8855814-A975-4BDF-87D3-C843B58484BC}" type="parTrans" cxnId="{9264EA0F-D3CD-471D-81C8-CBB6D8E63369}">
      <dgm:prSet/>
      <dgm:spPr/>
      <dgm:t>
        <a:bodyPr/>
        <a:lstStyle/>
        <a:p>
          <a:endParaRPr lang="en-US"/>
        </a:p>
      </dgm:t>
    </dgm:pt>
    <dgm:pt modelId="{915123DF-2691-463A-BE1A-A78DF0663034}" type="sibTrans" cxnId="{9264EA0F-D3CD-471D-81C8-CBB6D8E63369}">
      <dgm:prSet/>
      <dgm:spPr/>
      <dgm:t>
        <a:bodyPr/>
        <a:lstStyle/>
        <a:p>
          <a:endParaRPr lang="en-US"/>
        </a:p>
      </dgm:t>
    </dgm:pt>
    <dgm:pt modelId="{E2376951-4A37-4042-9183-360F88846B39}">
      <dgm:prSet phldrT="[Text]"/>
      <dgm:spPr/>
      <dgm:t>
        <a:bodyPr/>
        <a:lstStyle/>
        <a:p>
          <a:r>
            <a:rPr lang="en-US" dirty="0"/>
            <a:t>Lokasi yang strategis</a:t>
          </a:r>
        </a:p>
      </dgm:t>
    </dgm:pt>
    <dgm:pt modelId="{FBEB0E15-875E-4DBD-AD8D-B83370FB173C}" type="parTrans" cxnId="{34F22D62-E338-469B-A38C-05C80757FCC7}">
      <dgm:prSet/>
      <dgm:spPr/>
      <dgm:t>
        <a:bodyPr/>
        <a:lstStyle/>
        <a:p>
          <a:endParaRPr lang="en-US"/>
        </a:p>
      </dgm:t>
    </dgm:pt>
    <dgm:pt modelId="{592705AA-3D4B-46F3-B855-5F720CCC7434}" type="sibTrans" cxnId="{34F22D62-E338-469B-A38C-05C80757FCC7}">
      <dgm:prSet/>
      <dgm:spPr/>
      <dgm:t>
        <a:bodyPr/>
        <a:lstStyle/>
        <a:p>
          <a:endParaRPr lang="en-US"/>
        </a:p>
      </dgm:t>
    </dgm:pt>
    <dgm:pt modelId="{9E1B7B09-86F9-416F-B672-720E975823D6}">
      <dgm:prSet phldrT="[Text]"/>
      <dgm:spPr/>
      <dgm:t>
        <a:bodyPr/>
        <a:lstStyle/>
        <a:p>
          <a:r>
            <a:rPr lang="en-US" dirty="0" err="1"/>
            <a:t>Ketersediaan</a:t>
          </a:r>
          <a:endParaRPr lang="en-US" dirty="0"/>
        </a:p>
      </dgm:t>
    </dgm:pt>
    <dgm:pt modelId="{D2F7C1D3-7090-4FB1-8BC5-F6940B7AE757}" type="parTrans" cxnId="{8A367CA7-B98A-46EB-9D32-D1EB887571B9}">
      <dgm:prSet/>
      <dgm:spPr/>
      <dgm:t>
        <a:bodyPr/>
        <a:lstStyle/>
        <a:p>
          <a:endParaRPr lang="en-US"/>
        </a:p>
      </dgm:t>
    </dgm:pt>
    <dgm:pt modelId="{5471D79F-C3A4-423A-A020-B2C2242A3A19}" type="sibTrans" cxnId="{8A367CA7-B98A-46EB-9D32-D1EB887571B9}">
      <dgm:prSet/>
      <dgm:spPr/>
      <dgm:t>
        <a:bodyPr/>
        <a:lstStyle/>
        <a:p>
          <a:endParaRPr lang="en-US"/>
        </a:p>
      </dgm:t>
    </dgm:pt>
    <dgm:pt modelId="{1B3629DC-9C12-4696-B117-BFA646CEF710}">
      <dgm:prSet phldrT="[Text]"/>
      <dgm:spPr/>
      <dgm:t>
        <a:bodyPr/>
        <a:lstStyle/>
        <a:p>
          <a:r>
            <a:rPr lang="en-US" dirty="0"/>
            <a:t>Harga yang </a:t>
          </a:r>
          <a:r>
            <a:rPr lang="en-US" dirty="0" err="1"/>
            <a:t>ekonomis</a:t>
          </a:r>
          <a:endParaRPr lang="en-US" dirty="0"/>
        </a:p>
      </dgm:t>
    </dgm:pt>
    <dgm:pt modelId="{BA88256F-B742-49F2-A4B1-AC4B2E2B0F9C}" type="parTrans" cxnId="{63F97B39-35D3-4A61-B646-CD0441D7B3E6}">
      <dgm:prSet/>
      <dgm:spPr/>
      <dgm:t>
        <a:bodyPr/>
        <a:lstStyle/>
        <a:p>
          <a:endParaRPr lang="en-US"/>
        </a:p>
      </dgm:t>
    </dgm:pt>
    <dgm:pt modelId="{99DB790E-F9BF-4100-AB73-FA84296608E1}" type="sibTrans" cxnId="{63F97B39-35D3-4A61-B646-CD0441D7B3E6}">
      <dgm:prSet/>
      <dgm:spPr/>
      <dgm:t>
        <a:bodyPr/>
        <a:lstStyle/>
        <a:p>
          <a:endParaRPr lang="en-US"/>
        </a:p>
      </dgm:t>
    </dgm:pt>
    <dgm:pt modelId="{389A9CED-1D01-4D2E-99B4-584D01699F91}">
      <dgm:prSet phldrT="[Text]"/>
      <dgm:spPr/>
      <dgm:t>
        <a:bodyPr/>
        <a:lstStyle/>
        <a:p>
          <a:r>
            <a:rPr lang="en-US" dirty="0"/>
            <a:t>Host yang baik</a:t>
          </a:r>
        </a:p>
      </dgm:t>
    </dgm:pt>
    <dgm:pt modelId="{E09ACAFF-D631-410C-8289-C7E83EC50FA4}" type="parTrans" cxnId="{A69F56BC-8EC6-43F9-834D-83CC456427BC}">
      <dgm:prSet/>
      <dgm:spPr/>
      <dgm:t>
        <a:bodyPr/>
        <a:lstStyle/>
        <a:p>
          <a:endParaRPr lang="en-US"/>
        </a:p>
      </dgm:t>
    </dgm:pt>
    <dgm:pt modelId="{25A6FCD6-6161-4748-83D0-650148799C2E}" type="sibTrans" cxnId="{A69F56BC-8EC6-43F9-834D-83CC456427BC}">
      <dgm:prSet/>
      <dgm:spPr/>
      <dgm:t>
        <a:bodyPr/>
        <a:lstStyle/>
        <a:p>
          <a:endParaRPr lang="en-US"/>
        </a:p>
      </dgm:t>
    </dgm:pt>
    <dgm:pt modelId="{9B31F07C-AF61-410D-83DC-9A0305F2B7AD}">
      <dgm:prSet phldrT="[Text]"/>
      <dgm:spPr/>
      <dgm:t>
        <a:bodyPr/>
        <a:lstStyle/>
        <a:p>
          <a:r>
            <a:rPr lang="en-US" dirty="0"/>
            <a:t>Jenis kamar yang cocok</a:t>
          </a:r>
        </a:p>
      </dgm:t>
    </dgm:pt>
    <dgm:pt modelId="{976345FA-1252-4AF8-8D3D-AAC275B2C554}" type="parTrans" cxnId="{274B71BD-E25A-4E9B-93BC-99E9DD941769}">
      <dgm:prSet/>
      <dgm:spPr/>
      <dgm:t>
        <a:bodyPr/>
        <a:lstStyle/>
        <a:p>
          <a:endParaRPr lang="en-US"/>
        </a:p>
      </dgm:t>
    </dgm:pt>
    <dgm:pt modelId="{0011A2EF-B3AF-4FFD-B714-800816897AE0}" type="sibTrans" cxnId="{274B71BD-E25A-4E9B-93BC-99E9DD941769}">
      <dgm:prSet/>
      <dgm:spPr/>
      <dgm:t>
        <a:bodyPr/>
        <a:lstStyle/>
        <a:p>
          <a:endParaRPr lang="en-US"/>
        </a:p>
      </dgm:t>
    </dgm:pt>
    <dgm:pt modelId="{3B560636-B35B-4B3C-97C3-8DAFCFB2C441}" type="pres">
      <dgm:prSet presAssocID="{2BF9DBB0-2B35-4045-BE70-53D14C160EA4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74264C9-8F6C-4B99-8D50-4DB64F152290}" type="pres">
      <dgm:prSet presAssocID="{5D4EE259-9532-4B3E-83D5-535435E7EAD3}" presName="centerShape" presStyleLbl="node0" presStyleIdx="0" presStyleCnt="1"/>
      <dgm:spPr/>
    </dgm:pt>
    <dgm:pt modelId="{3964455D-749F-4731-A995-32BC1C984892}" type="pres">
      <dgm:prSet presAssocID="{FBEB0E15-875E-4DBD-AD8D-B83370FB173C}" presName="parTrans" presStyleLbl="bgSibTrans2D1" presStyleIdx="0" presStyleCnt="5"/>
      <dgm:spPr/>
    </dgm:pt>
    <dgm:pt modelId="{69CDDA6A-F7DE-44CB-B986-C3B56824BAAF}" type="pres">
      <dgm:prSet presAssocID="{E2376951-4A37-4042-9183-360F88846B39}" presName="node" presStyleLbl="node1" presStyleIdx="0" presStyleCnt="5" custScaleX="142509" custRadScaleRad="118948">
        <dgm:presLayoutVars>
          <dgm:bulletEnabled val="1"/>
        </dgm:presLayoutVars>
      </dgm:prSet>
      <dgm:spPr/>
    </dgm:pt>
    <dgm:pt modelId="{CCE65A95-7BC4-4A86-A9D8-8F328AB9AE24}" type="pres">
      <dgm:prSet presAssocID="{976345FA-1252-4AF8-8D3D-AAC275B2C554}" presName="parTrans" presStyleLbl="bgSibTrans2D1" presStyleIdx="1" presStyleCnt="5"/>
      <dgm:spPr/>
    </dgm:pt>
    <dgm:pt modelId="{9510D6FB-B5A1-4A21-BF73-77E6F62BF56B}" type="pres">
      <dgm:prSet presAssocID="{9B31F07C-AF61-410D-83DC-9A0305F2B7AD}" presName="node" presStyleLbl="node1" presStyleIdx="1" presStyleCnt="5" custScaleX="138003" custRadScaleRad="126713" custRadScaleInc="-31318">
        <dgm:presLayoutVars>
          <dgm:bulletEnabled val="1"/>
        </dgm:presLayoutVars>
      </dgm:prSet>
      <dgm:spPr/>
    </dgm:pt>
    <dgm:pt modelId="{3E7ACD30-9481-4379-ACC9-F289173C3E5F}" type="pres">
      <dgm:prSet presAssocID="{D2F7C1D3-7090-4FB1-8BC5-F6940B7AE757}" presName="parTrans" presStyleLbl="bgSibTrans2D1" presStyleIdx="2" presStyleCnt="5"/>
      <dgm:spPr/>
    </dgm:pt>
    <dgm:pt modelId="{C86E05C7-767C-4879-AAF3-75AA4A6AD2F7}" type="pres">
      <dgm:prSet presAssocID="{9E1B7B09-86F9-416F-B672-720E975823D6}" presName="node" presStyleLbl="node1" presStyleIdx="2" presStyleCnt="5" custScaleX="152428">
        <dgm:presLayoutVars>
          <dgm:bulletEnabled val="1"/>
        </dgm:presLayoutVars>
      </dgm:prSet>
      <dgm:spPr/>
    </dgm:pt>
    <dgm:pt modelId="{C6D4EF8E-3ACA-4775-AD0E-6F021F4C5742}" type="pres">
      <dgm:prSet presAssocID="{BA88256F-B742-49F2-A4B1-AC4B2E2B0F9C}" presName="parTrans" presStyleLbl="bgSibTrans2D1" presStyleIdx="3" presStyleCnt="5"/>
      <dgm:spPr/>
    </dgm:pt>
    <dgm:pt modelId="{E15E7BEE-D942-4D34-82EA-1EF604410FB4}" type="pres">
      <dgm:prSet presAssocID="{1B3629DC-9C12-4696-B117-BFA646CEF710}" presName="node" presStyleLbl="node1" presStyleIdx="3" presStyleCnt="5" custScaleX="119229" custRadScaleRad="125542" custRadScaleInc="28677">
        <dgm:presLayoutVars>
          <dgm:bulletEnabled val="1"/>
        </dgm:presLayoutVars>
      </dgm:prSet>
      <dgm:spPr/>
    </dgm:pt>
    <dgm:pt modelId="{EE59DF6F-C056-450F-9A58-C43DC802DC2E}" type="pres">
      <dgm:prSet presAssocID="{E09ACAFF-D631-410C-8289-C7E83EC50FA4}" presName="parTrans" presStyleLbl="bgSibTrans2D1" presStyleIdx="4" presStyleCnt="5"/>
      <dgm:spPr/>
    </dgm:pt>
    <dgm:pt modelId="{DCAA7258-B51C-457C-90AB-EA9EADB354F0}" type="pres">
      <dgm:prSet presAssocID="{389A9CED-1D01-4D2E-99B4-584D01699F91}" presName="node" presStyleLbl="node1" presStyleIdx="4" presStyleCnt="5" custScaleX="125416" custRadScaleRad="119307" custRadScaleInc="-954">
        <dgm:presLayoutVars>
          <dgm:bulletEnabled val="1"/>
        </dgm:presLayoutVars>
      </dgm:prSet>
      <dgm:spPr/>
    </dgm:pt>
  </dgm:ptLst>
  <dgm:cxnLst>
    <dgm:cxn modelId="{9264EA0F-D3CD-471D-81C8-CBB6D8E63369}" srcId="{2BF9DBB0-2B35-4045-BE70-53D14C160EA4}" destId="{5D4EE259-9532-4B3E-83D5-535435E7EAD3}" srcOrd="0" destOrd="0" parTransId="{D8855814-A975-4BDF-87D3-C843B58484BC}" sibTransId="{915123DF-2691-463A-BE1A-A78DF0663034}"/>
    <dgm:cxn modelId="{ADDCE515-E4E5-4F19-A8F7-F4B13354DA39}" type="presOf" srcId="{1B3629DC-9C12-4696-B117-BFA646CEF710}" destId="{E15E7BEE-D942-4D34-82EA-1EF604410FB4}" srcOrd="0" destOrd="0" presId="urn:microsoft.com/office/officeart/2005/8/layout/radial4"/>
    <dgm:cxn modelId="{8B646819-925F-4D41-BA7C-352F1987EC5A}" type="presOf" srcId="{BA88256F-B742-49F2-A4B1-AC4B2E2B0F9C}" destId="{C6D4EF8E-3ACA-4775-AD0E-6F021F4C5742}" srcOrd="0" destOrd="0" presId="urn:microsoft.com/office/officeart/2005/8/layout/radial4"/>
    <dgm:cxn modelId="{14422733-843E-463E-A9B9-76A4A86D0277}" type="presOf" srcId="{9E1B7B09-86F9-416F-B672-720E975823D6}" destId="{C86E05C7-767C-4879-AAF3-75AA4A6AD2F7}" srcOrd="0" destOrd="0" presId="urn:microsoft.com/office/officeart/2005/8/layout/radial4"/>
    <dgm:cxn modelId="{63F97B39-35D3-4A61-B646-CD0441D7B3E6}" srcId="{5D4EE259-9532-4B3E-83D5-535435E7EAD3}" destId="{1B3629DC-9C12-4696-B117-BFA646CEF710}" srcOrd="3" destOrd="0" parTransId="{BA88256F-B742-49F2-A4B1-AC4B2E2B0F9C}" sibTransId="{99DB790E-F9BF-4100-AB73-FA84296608E1}"/>
    <dgm:cxn modelId="{34F22D62-E338-469B-A38C-05C80757FCC7}" srcId="{5D4EE259-9532-4B3E-83D5-535435E7EAD3}" destId="{E2376951-4A37-4042-9183-360F88846B39}" srcOrd="0" destOrd="0" parTransId="{FBEB0E15-875E-4DBD-AD8D-B83370FB173C}" sibTransId="{592705AA-3D4B-46F3-B855-5F720CCC7434}"/>
    <dgm:cxn modelId="{2896DF48-34E6-4270-A24A-BC7F90A8318E}" type="presOf" srcId="{E09ACAFF-D631-410C-8289-C7E83EC50FA4}" destId="{EE59DF6F-C056-450F-9A58-C43DC802DC2E}" srcOrd="0" destOrd="0" presId="urn:microsoft.com/office/officeart/2005/8/layout/radial4"/>
    <dgm:cxn modelId="{5322E854-9FE6-48C5-A68C-8AFCAF49FD16}" type="presOf" srcId="{976345FA-1252-4AF8-8D3D-AAC275B2C554}" destId="{CCE65A95-7BC4-4A86-A9D8-8F328AB9AE24}" srcOrd="0" destOrd="0" presId="urn:microsoft.com/office/officeart/2005/8/layout/radial4"/>
    <dgm:cxn modelId="{1A8B7357-99EC-4837-80FC-FAFA35B9F3C8}" type="presOf" srcId="{9B31F07C-AF61-410D-83DC-9A0305F2B7AD}" destId="{9510D6FB-B5A1-4A21-BF73-77E6F62BF56B}" srcOrd="0" destOrd="0" presId="urn:microsoft.com/office/officeart/2005/8/layout/radial4"/>
    <dgm:cxn modelId="{8A367CA7-B98A-46EB-9D32-D1EB887571B9}" srcId="{5D4EE259-9532-4B3E-83D5-535435E7EAD3}" destId="{9E1B7B09-86F9-416F-B672-720E975823D6}" srcOrd="2" destOrd="0" parTransId="{D2F7C1D3-7090-4FB1-8BC5-F6940B7AE757}" sibTransId="{5471D79F-C3A4-423A-A020-B2C2242A3A19}"/>
    <dgm:cxn modelId="{5EC7E1AA-5B37-43B8-82C8-EA371730726A}" type="presOf" srcId="{2BF9DBB0-2B35-4045-BE70-53D14C160EA4}" destId="{3B560636-B35B-4B3C-97C3-8DAFCFB2C441}" srcOrd="0" destOrd="0" presId="urn:microsoft.com/office/officeart/2005/8/layout/radial4"/>
    <dgm:cxn modelId="{A69F56BC-8EC6-43F9-834D-83CC456427BC}" srcId="{5D4EE259-9532-4B3E-83D5-535435E7EAD3}" destId="{389A9CED-1D01-4D2E-99B4-584D01699F91}" srcOrd="4" destOrd="0" parTransId="{E09ACAFF-D631-410C-8289-C7E83EC50FA4}" sibTransId="{25A6FCD6-6161-4748-83D0-650148799C2E}"/>
    <dgm:cxn modelId="{274B71BD-E25A-4E9B-93BC-99E9DD941769}" srcId="{5D4EE259-9532-4B3E-83D5-535435E7EAD3}" destId="{9B31F07C-AF61-410D-83DC-9A0305F2B7AD}" srcOrd="1" destOrd="0" parTransId="{976345FA-1252-4AF8-8D3D-AAC275B2C554}" sibTransId="{0011A2EF-B3AF-4FFD-B714-800816897AE0}"/>
    <dgm:cxn modelId="{A73E87D4-0C69-4152-AFA8-388AB809996F}" type="presOf" srcId="{E2376951-4A37-4042-9183-360F88846B39}" destId="{69CDDA6A-F7DE-44CB-B986-C3B56824BAAF}" srcOrd="0" destOrd="0" presId="urn:microsoft.com/office/officeart/2005/8/layout/radial4"/>
    <dgm:cxn modelId="{31902ADA-FBE8-4043-82FF-412737FFB5D5}" type="presOf" srcId="{FBEB0E15-875E-4DBD-AD8D-B83370FB173C}" destId="{3964455D-749F-4731-A995-32BC1C984892}" srcOrd="0" destOrd="0" presId="urn:microsoft.com/office/officeart/2005/8/layout/radial4"/>
    <dgm:cxn modelId="{ABF63DE4-83CD-411C-86EF-917A19A24A53}" type="presOf" srcId="{389A9CED-1D01-4D2E-99B4-584D01699F91}" destId="{DCAA7258-B51C-457C-90AB-EA9EADB354F0}" srcOrd="0" destOrd="0" presId="urn:microsoft.com/office/officeart/2005/8/layout/radial4"/>
    <dgm:cxn modelId="{767265E9-0680-401B-8031-CBDA4A7527DC}" type="presOf" srcId="{D2F7C1D3-7090-4FB1-8BC5-F6940B7AE757}" destId="{3E7ACD30-9481-4379-ACC9-F289173C3E5F}" srcOrd="0" destOrd="0" presId="urn:microsoft.com/office/officeart/2005/8/layout/radial4"/>
    <dgm:cxn modelId="{893597FF-4DED-4C42-B0FF-505E62C8DB1E}" type="presOf" srcId="{5D4EE259-9532-4B3E-83D5-535435E7EAD3}" destId="{A74264C9-8F6C-4B99-8D50-4DB64F152290}" srcOrd="0" destOrd="0" presId="urn:microsoft.com/office/officeart/2005/8/layout/radial4"/>
    <dgm:cxn modelId="{0058CB26-E446-4AD5-886A-6353F8257F7C}" type="presParOf" srcId="{3B560636-B35B-4B3C-97C3-8DAFCFB2C441}" destId="{A74264C9-8F6C-4B99-8D50-4DB64F152290}" srcOrd="0" destOrd="0" presId="urn:microsoft.com/office/officeart/2005/8/layout/radial4"/>
    <dgm:cxn modelId="{1F872350-848E-43B5-953A-1750E4A99414}" type="presParOf" srcId="{3B560636-B35B-4B3C-97C3-8DAFCFB2C441}" destId="{3964455D-749F-4731-A995-32BC1C984892}" srcOrd="1" destOrd="0" presId="urn:microsoft.com/office/officeart/2005/8/layout/radial4"/>
    <dgm:cxn modelId="{CC2C1965-3A06-44FA-8A5B-F8BBAA17BD33}" type="presParOf" srcId="{3B560636-B35B-4B3C-97C3-8DAFCFB2C441}" destId="{69CDDA6A-F7DE-44CB-B986-C3B56824BAAF}" srcOrd="2" destOrd="0" presId="urn:microsoft.com/office/officeart/2005/8/layout/radial4"/>
    <dgm:cxn modelId="{D891293D-D256-42A2-A03D-B2B188C98B91}" type="presParOf" srcId="{3B560636-B35B-4B3C-97C3-8DAFCFB2C441}" destId="{CCE65A95-7BC4-4A86-A9D8-8F328AB9AE24}" srcOrd="3" destOrd="0" presId="urn:microsoft.com/office/officeart/2005/8/layout/radial4"/>
    <dgm:cxn modelId="{6344DE88-BB27-4C0C-A4D0-D67C23BF510C}" type="presParOf" srcId="{3B560636-B35B-4B3C-97C3-8DAFCFB2C441}" destId="{9510D6FB-B5A1-4A21-BF73-77E6F62BF56B}" srcOrd="4" destOrd="0" presId="urn:microsoft.com/office/officeart/2005/8/layout/radial4"/>
    <dgm:cxn modelId="{4C071D6A-A6EA-46CB-98E3-2C44D5F85DE8}" type="presParOf" srcId="{3B560636-B35B-4B3C-97C3-8DAFCFB2C441}" destId="{3E7ACD30-9481-4379-ACC9-F289173C3E5F}" srcOrd="5" destOrd="0" presId="urn:microsoft.com/office/officeart/2005/8/layout/radial4"/>
    <dgm:cxn modelId="{6AE31234-E8F2-4877-975C-A610F5DA9CE4}" type="presParOf" srcId="{3B560636-B35B-4B3C-97C3-8DAFCFB2C441}" destId="{C86E05C7-767C-4879-AAF3-75AA4A6AD2F7}" srcOrd="6" destOrd="0" presId="urn:microsoft.com/office/officeart/2005/8/layout/radial4"/>
    <dgm:cxn modelId="{9A98B4E6-1677-40D6-8864-185227983CFC}" type="presParOf" srcId="{3B560636-B35B-4B3C-97C3-8DAFCFB2C441}" destId="{C6D4EF8E-3ACA-4775-AD0E-6F021F4C5742}" srcOrd="7" destOrd="0" presId="urn:microsoft.com/office/officeart/2005/8/layout/radial4"/>
    <dgm:cxn modelId="{74B3543F-15C8-4D20-BEB7-BD8C5CCEAB77}" type="presParOf" srcId="{3B560636-B35B-4B3C-97C3-8DAFCFB2C441}" destId="{E15E7BEE-D942-4D34-82EA-1EF604410FB4}" srcOrd="8" destOrd="0" presId="urn:microsoft.com/office/officeart/2005/8/layout/radial4"/>
    <dgm:cxn modelId="{DFFE94C6-A37F-480A-B88A-0CBB8D3D40D8}" type="presParOf" srcId="{3B560636-B35B-4B3C-97C3-8DAFCFB2C441}" destId="{EE59DF6F-C056-450F-9A58-C43DC802DC2E}" srcOrd="9" destOrd="0" presId="urn:microsoft.com/office/officeart/2005/8/layout/radial4"/>
    <dgm:cxn modelId="{7C672CA4-74CE-4FAA-B552-A07918582A3B}" type="presParOf" srcId="{3B560636-B35B-4B3C-97C3-8DAFCFB2C441}" destId="{DCAA7258-B51C-457C-90AB-EA9EADB354F0}" srcOrd="10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4264C9-8F6C-4B99-8D50-4DB64F152290}">
      <dsp:nvSpPr>
        <dsp:cNvPr id="0" name=""/>
        <dsp:cNvSpPr/>
      </dsp:nvSpPr>
      <dsp:spPr>
        <a:xfrm>
          <a:off x="4813024" y="2865506"/>
          <a:ext cx="2121135" cy="21211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Pemilihan tempat Airbnb</a:t>
          </a:r>
        </a:p>
      </dsp:txBody>
      <dsp:txXfrm>
        <a:off x="5123657" y="3176139"/>
        <a:ext cx="1499869" cy="1499869"/>
      </dsp:txXfrm>
    </dsp:sp>
    <dsp:sp modelId="{3964455D-749F-4731-A995-32BC1C984892}">
      <dsp:nvSpPr>
        <dsp:cNvPr id="0" name=""/>
        <dsp:cNvSpPr/>
      </dsp:nvSpPr>
      <dsp:spPr>
        <a:xfrm rot="10800000">
          <a:off x="2163337" y="3623812"/>
          <a:ext cx="2503954" cy="604523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CDDA6A-F7DE-44CB-B986-C3B56824BAAF}">
      <dsp:nvSpPr>
        <dsp:cNvPr id="0" name=""/>
        <dsp:cNvSpPr/>
      </dsp:nvSpPr>
      <dsp:spPr>
        <a:xfrm>
          <a:off x="727503" y="3120043"/>
          <a:ext cx="2871668" cy="16120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675" tIns="66675" rIns="66675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Lokasi yang strategis</a:t>
          </a:r>
        </a:p>
      </dsp:txBody>
      <dsp:txXfrm>
        <a:off x="774719" y="3167259"/>
        <a:ext cx="2777236" cy="1517630"/>
      </dsp:txXfrm>
    </dsp:sp>
    <dsp:sp modelId="{CCE65A95-7BC4-4A86-A9D8-8F328AB9AE24}">
      <dsp:nvSpPr>
        <dsp:cNvPr id="0" name=""/>
        <dsp:cNvSpPr/>
      </dsp:nvSpPr>
      <dsp:spPr>
        <a:xfrm rot="12823531">
          <a:off x="2356343" y="2188003"/>
          <a:ext cx="2732840" cy="604523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10D6FB-B5A1-4A21-BF73-77E6F62BF56B}">
      <dsp:nvSpPr>
        <dsp:cNvPr id="0" name=""/>
        <dsp:cNvSpPr/>
      </dsp:nvSpPr>
      <dsp:spPr>
        <a:xfrm>
          <a:off x="1195867" y="925576"/>
          <a:ext cx="2780868" cy="161206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675" tIns="66675" rIns="66675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Jenis kamar yang cocok</a:t>
          </a:r>
        </a:p>
      </dsp:txBody>
      <dsp:txXfrm>
        <a:off x="1243083" y="972792"/>
        <a:ext cx="2686436" cy="1517630"/>
      </dsp:txXfrm>
    </dsp:sp>
    <dsp:sp modelId="{3E7ACD30-9481-4379-ACC9-F289173C3E5F}">
      <dsp:nvSpPr>
        <dsp:cNvPr id="0" name=""/>
        <dsp:cNvSpPr/>
      </dsp:nvSpPr>
      <dsp:spPr>
        <a:xfrm rot="16200000">
          <a:off x="4900877" y="1477303"/>
          <a:ext cx="1945430" cy="604523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6E05C7-767C-4879-AAF3-75AA4A6AD2F7}">
      <dsp:nvSpPr>
        <dsp:cNvPr id="0" name=""/>
        <dsp:cNvSpPr/>
      </dsp:nvSpPr>
      <dsp:spPr>
        <a:xfrm>
          <a:off x="4337820" y="819"/>
          <a:ext cx="3071543" cy="161206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675" tIns="66675" rIns="66675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 err="1"/>
            <a:t>Ketersediaan</a:t>
          </a:r>
          <a:endParaRPr lang="en-US" sz="3500" kern="1200" dirty="0"/>
        </a:p>
      </dsp:txBody>
      <dsp:txXfrm>
        <a:off x="4385036" y="48035"/>
        <a:ext cx="2977111" cy="1517630"/>
      </dsp:txXfrm>
    </dsp:sp>
    <dsp:sp modelId="{C6D4EF8E-3ACA-4775-AD0E-6F021F4C5742}">
      <dsp:nvSpPr>
        <dsp:cNvPr id="0" name=""/>
        <dsp:cNvSpPr/>
      </dsp:nvSpPr>
      <dsp:spPr>
        <a:xfrm rot="19519423">
          <a:off x="6635293" y="2163474"/>
          <a:ext cx="2698323" cy="604523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5E7BEE-D942-4D34-82EA-1EF604410FB4}">
      <dsp:nvSpPr>
        <dsp:cNvPr id="0" name=""/>
        <dsp:cNvSpPr/>
      </dsp:nvSpPr>
      <dsp:spPr>
        <a:xfrm>
          <a:off x="7892699" y="892113"/>
          <a:ext cx="2402557" cy="16120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675" tIns="66675" rIns="66675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Harga yang </a:t>
          </a:r>
          <a:r>
            <a:rPr lang="en-US" sz="3500" kern="1200" dirty="0" err="1"/>
            <a:t>ekonomis</a:t>
          </a:r>
          <a:endParaRPr lang="en-US" sz="3500" kern="1200" dirty="0"/>
        </a:p>
      </dsp:txBody>
      <dsp:txXfrm>
        <a:off x="7939915" y="939329"/>
        <a:ext cx="2308125" cy="1517630"/>
      </dsp:txXfrm>
    </dsp:sp>
    <dsp:sp modelId="{EE59DF6F-C056-450F-9A58-C43DC802DC2E}">
      <dsp:nvSpPr>
        <dsp:cNvPr id="0" name=""/>
        <dsp:cNvSpPr/>
      </dsp:nvSpPr>
      <dsp:spPr>
        <a:xfrm rot="21579394">
          <a:off x="7080464" y="3609042"/>
          <a:ext cx="2514536" cy="604523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AA7258-B51C-457C-90AB-EA9EADB354F0}">
      <dsp:nvSpPr>
        <dsp:cNvPr id="0" name=""/>
        <dsp:cNvSpPr/>
      </dsp:nvSpPr>
      <dsp:spPr>
        <a:xfrm>
          <a:off x="8331362" y="3097736"/>
          <a:ext cx="2527230" cy="161206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675" tIns="66675" rIns="66675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Host yang baik</a:t>
          </a:r>
        </a:p>
      </dsp:txBody>
      <dsp:txXfrm>
        <a:off x="8378578" y="3144952"/>
        <a:ext cx="2432798" cy="15176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2DD5B5-0462-4431-9C77-8D047AD0D9FC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991F56-74A6-429C-BEB2-80914CD3B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628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Selamat </a:t>
            </a:r>
            <a:r>
              <a:rPr lang="en-US" dirty="0" err="1"/>
              <a:t>malam</a:t>
            </a:r>
            <a:r>
              <a:rPr lang="en-US" dirty="0"/>
              <a:t>. Saya Lie Benedict Yahliel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Purwadhika</a:t>
            </a:r>
            <a:r>
              <a:rPr lang="en-US" dirty="0"/>
              <a:t> BSD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presentasi</a:t>
            </a:r>
            <a:r>
              <a:rPr lang="en-US" dirty="0"/>
              <a:t> </a:t>
            </a:r>
            <a:r>
              <a:rPr lang="en-US" dirty="0" err="1"/>
              <a:t>mengenai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Analisa Airbnb Bangkok.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91F56-74A6-429C-BEB2-80914CD3BB7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2925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Sama </a:t>
            </a:r>
            <a:r>
              <a:rPr lang="en-US" dirty="0" err="1"/>
              <a:t>seperti</a:t>
            </a:r>
            <a:r>
              <a:rPr lang="en-US" dirty="0"/>
              <a:t> entire home, private room juga </a:t>
            </a:r>
            <a:r>
              <a:rPr lang="en-US" dirty="0" err="1"/>
              <a:t>berpusat</a:t>
            </a:r>
            <a:r>
              <a:rPr lang="en-US" dirty="0"/>
              <a:t> di </a:t>
            </a:r>
            <a:r>
              <a:rPr lang="en-US" dirty="0" err="1"/>
              <a:t>pusat</a:t>
            </a:r>
            <a:r>
              <a:rPr lang="en-US" dirty="0"/>
              <a:t> </a:t>
            </a:r>
            <a:r>
              <a:rPr lang="en-US" dirty="0" err="1"/>
              <a:t>kota</a:t>
            </a:r>
            <a:r>
              <a:rPr lang="en-US" dirty="0"/>
              <a:t> dan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sedikit</a:t>
            </a:r>
            <a:r>
              <a:rPr lang="en-US" dirty="0"/>
              <a:t> yang </a:t>
            </a:r>
            <a:r>
              <a:rPr lang="en-US" dirty="0" err="1"/>
              <a:t>berada</a:t>
            </a:r>
            <a:r>
              <a:rPr lang="en-US" dirty="0"/>
              <a:t> di </a:t>
            </a:r>
            <a:r>
              <a:rPr lang="en-US" dirty="0" err="1"/>
              <a:t>pinggiran</a:t>
            </a:r>
            <a:r>
              <a:rPr lang="en-US" dirty="0"/>
              <a:t> </a:t>
            </a:r>
            <a:r>
              <a:rPr lang="en-US" dirty="0" err="1"/>
              <a:t>kota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91F56-74A6-429C-BEB2-80914CD3BB7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41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, hotel room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sedikit</a:t>
            </a:r>
            <a:r>
              <a:rPr lang="en-US" dirty="0"/>
              <a:t>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91F56-74A6-429C-BEB2-80914CD3BB7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655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Jumlah</a:t>
            </a:r>
            <a:r>
              <a:rPr lang="en-US" dirty="0"/>
              <a:t> shared room </a:t>
            </a:r>
            <a:r>
              <a:rPr lang="en-US" dirty="0" err="1"/>
              <a:t>setara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hotel room.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91F56-74A6-429C-BEB2-80914CD3BB7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611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Distribusi</a:t>
            </a:r>
            <a:r>
              <a:rPr lang="en-US" dirty="0"/>
              <a:t> </a:t>
            </a:r>
            <a:r>
              <a:rPr lang="en-US" dirty="0" err="1"/>
              <a:t>harga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dijelaskan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segmen</a:t>
            </a:r>
            <a:r>
              <a:rPr lang="en-US" dirty="0"/>
              <a:t> Analisa.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91F56-74A6-429C-BEB2-80914CD3BB7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327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harga</a:t>
            </a:r>
            <a:r>
              <a:rPr lang="en-US" dirty="0"/>
              <a:t> budget Khlong Toei dan Huai Kwang yang </a:t>
            </a:r>
            <a:r>
              <a:rPr lang="en-US" dirty="0" err="1"/>
              <a:t>menguasai</a:t>
            </a:r>
            <a:r>
              <a:rPr lang="en-US" dirty="0"/>
              <a:t> pasar.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91F56-74A6-429C-BEB2-80914CD3BB7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7061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harga</a:t>
            </a:r>
            <a:r>
              <a:rPr lang="en-US" dirty="0"/>
              <a:t> Standard Khlong Toei dan Vadhana yang </a:t>
            </a:r>
            <a:r>
              <a:rPr lang="en-US" dirty="0" err="1"/>
              <a:t>menguasai</a:t>
            </a:r>
            <a:r>
              <a:rPr lang="en-US" dirty="0"/>
              <a:t> pasar.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91F56-74A6-429C-BEB2-80914CD3BB7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745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harga</a:t>
            </a:r>
            <a:r>
              <a:rPr lang="en-US" dirty="0"/>
              <a:t> Premium Khlong Toei dan Vadhana yang </a:t>
            </a:r>
            <a:r>
              <a:rPr lang="en-US" dirty="0" err="1"/>
              <a:t>menguasai</a:t>
            </a:r>
            <a:r>
              <a:rPr lang="en-US" dirty="0"/>
              <a:t> pasar </a:t>
            </a:r>
            <a:r>
              <a:rPr lang="en-US" dirty="0" err="1"/>
              <a:t>dengan</a:t>
            </a:r>
            <a:r>
              <a:rPr lang="en-US" dirty="0"/>
              <a:t> entire home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peminatan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91F56-74A6-429C-BEB2-80914CD3BB7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8623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harga</a:t>
            </a:r>
            <a:r>
              <a:rPr lang="en-US" dirty="0"/>
              <a:t> luxury Khlong Toei dan Vadhana yang </a:t>
            </a:r>
            <a:r>
              <a:rPr lang="en-US" dirty="0" err="1"/>
              <a:t>menguasai</a:t>
            </a:r>
            <a:r>
              <a:rPr lang="en-US" dirty="0"/>
              <a:t> pasar </a:t>
            </a:r>
            <a:r>
              <a:rPr lang="en-US" dirty="0" err="1"/>
              <a:t>dengan</a:t>
            </a:r>
            <a:r>
              <a:rPr lang="en-US" dirty="0"/>
              <a:t> entire home </a:t>
            </a:r>
            <a:r>
              <a:rPr lang="en-US" dirty="0" err="1"/>
              <a:t>mendominasi</a:t>
            </a:r>
            <a:r>
              <a:rPr lang="en-US" dirty="0"/>
              <a:t>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91F56-74A6-429C-BEB2-80914CD3BB7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402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Premium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riview</a:t>
            </a:r>
            <a:r>
              <a:rPr lang="en-US" dirty="0"/>
              <a:t> </a:t>
            </a:r>
            <a:r>
              <a:rPr lang="en-US" dirty="0" err="1"/>
              <a:t>tertinggi</a:t>
            </a:r>
            <a:r>
              <a:rPr lang="en-US" dirty="0"/>
              <a:t> di </a:t>
            </a:r>
            <a:r>
              <a:rPr lang="en-US" dirty="0" err="1"/>
              <a:t>tahun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91F56-74A6-429C-BEB2-80914CD3BB7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3265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Persebaran</a:t>
            </a:r>
            <a:r>
              <a:rPr lang="en-US" dirty="0"/>
              <a:t> Lokasi di </a:t>
            </a:r>
            <a:r>
              <a:rPr lang="en-US" dirty="0" err="1"/>
              <a:t>segmen</a:t>
            </a:r>
            <a:r>
              <a:rPr lang="en-US" dirty="0"/>
              <a:t> premium </a:t>
            </a:r>
            <a:r>
              <a:rPr lang="en-US" dirty="0" err="1"/>
              <a:t>berpusat</a:t>
            </a:r>
            <a:r>
              <a:rPr lang="en-US" dirty="0"/>
              <a:t> di </a:t>
            </a:r>
            <a:r>
              <a:rPr lang="en-US" dirty="0" err="1"/>
              <a:t>pusat</a:t>
            </a:r>
            <a:r>
              <a:rPr lang="en-US" dirty="0"/>
              <a:t> </a:t>
            </a:r>
            <a:r>
              <a:rPr lang="en-US" dirty="0" err="1"/>
              <a:t>kota</a:t>
            </a:r>
            <a:r>
              <a:rPr lang="en-US" dirty="0"/>
              <a:t>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91F56-74A6-429C-BEB2-80914CD3BB7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312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hal-hal</a:t>
            </a:r>
            <a:r>
              <a:rPr lang="en-US" dirty="0"/>
              <a:t> yang </a:t>
            </a:r>
            <a:r>
              <a:rPr lang="en-US" dirty="0" err="1"/>
              <a:t>sering</a:t>
            </a:r>
            <a:r>
              <a:rPr lang="en-US" dirty="0"/>
              <a:t> di </a:t>
            </a:r>
            <a:r>
              <a:rPr lang="en-US" dirty="0" err="1"/>
              <a:t>jadikan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referensi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Lokasi, Jenis </a:t>
            </a:r>
            <a:r>
              <a:rPr lang="en-US" dirty="0" err="1"/>
              <a:t>kamar</a:t>
            </a:r>
            <a:r>
              <a:rPr lang="en-US" dirty="0"/>
              <a:t> , </a:t>
            </a:r>
            <a:r>
              <a:rPr lang="en-US" dirty="0" err="1"/>
              <a:t>Ketersediaan</a:t>
            </a:r>
            <a:r>
              <a:rPr lang="en-US" dirty="0"/>
              <a:t>, Harga yang </a:t>
            </a:r>
            <a:r>
              <a:rPr lang="en-US" dirty="0" err="1"/>
              <a:t>ekonomis</a:t>
            </a:r>
            <a:r>
              <a:rPr lang="en-US" dirty="0"/>
              <a:t>, dan host yang </a:t>
            </a:r>
            <a:r>
              <a:rPr lang="en-US" dirty="0" err="1"/>
              <a:t>baik</a:t>
            </a:r>
            <a:r>
              <a:rPr lang="en-US" dirty="0"/>
              <a:t>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91F56-74A6-429C-BEB2-80914CD3BB7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665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Lokasi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segmen</a:t>
            </a:r>
            <a:r>
              <a:rPr lang="en-US" dirty="0"/>
              <a:t> standard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pola</a:t>
            </a:r>
            <a:r>
              <a:rPr lang="en-US" dirty="0"/>
              <a:t> yang </a:t>
            </a:r>
            <a:r>
              <a:rPr lang="en-US" dirty="0" err="1"/>
              <a:t>sama</a:t>
            </a:r>
            <a:r>
              <a:rPr lang="en-US" dirty="0"/>
              <a:t>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91F56-74A6-429C-BEB2-80914CD3BB7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896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Sementara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</a:t>
            </a:r>
            <a:r>
              <a:rPr lang="en-US" dirty="0" err="1"/>
              <a:t>hijau</a:t>
            </a:r>
            <a:r>
              <a:rPr lang="en-US" dirty="0"/>
              <a:t> </a:t>
            </a:r>
            <a:r>
              <a:rPr lang="en-US" dirty="0" err="1"/>
              <a:t>menunjukan</a:t>
            </a:r>
            <a:r>
              <a:rPr lang="en-US" dirty="0"/>
              <a:t> Lokasi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harga</a:t>
            </a:r>
            <a:r>
              <a:rPr lang="en-US" dirty="0"/>
              <a:t> budget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91F56-74A6-429C-BEB2-80914CD3BB7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1420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Area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harga</a:t>
            </a:r>
            <a:r>
              <a:rPr lang="en-US" dirty="0"/>
              <a:t> luxury </a:t>
            </a:r>
            <a:r>
              <a:rPr lang="en-US" dirty="0" err="1"/>
              <a:t>terpusat</a:t>
            </a:r>
            <a:r>
              <a:rPr lang="en-US" dirty="0"/>
              <a:t> di </a:t>
            </a:r>
            <a:r>
              <a:rPr lang="en-US" dirty="0" err="1"/>
              <a:t>pusat</a:t>
            </a:r>
            <a:r>
              <a:rPr lang="en-US" dirty="0"/>
              <a:t> </a:t>
            </a:r>
            <a:r>
              <a:rPr lang="en-US" dirty="0" err="1"/>
              <a:t>kota</a:t>
            </a:r>
            <a:r>
              <a:rPr lang="en-US" dirty="0"/>
              <a:t>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91F56-74A6-429C-BEB2-80914CD3BB7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737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Lokasi yang </a:t>
            </a:r>
            <a:r>
              <a:rPr lang="en-US" dirty="0" err="1"/>
              <a:t>menyediakan</a:t>
            </a:r>
            <a:r>
              <a:rPr lang="en-US" dirty="0"/>
              <a:t> </a:t>
            </a:r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penyewaan</a:t>
            </a:r>
            <a:r>
              <a:rPr lang="en-US" dirty="0"/>
              <a:t> </a:t>
            </a:r>
            <a:r>
              <a:rPr lang="en-US" dirty="0" err="1"/>
              <a:t>terbesar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daerah</a:t>
            </a:r>
            <a:r>
              <a:rPr lang="en-US" dirty="0"/>
              <a:t> </a:t>
            </a:r>
            <a:r>
              <a:rPr lang="en-US" dirty="0" err="1"/>
              <a:t>vadhana</a:t>
            </a:r>
            <a:r>
              <a:rPr lang="en-US" dirty="0"/>
              <a:t> dan khlong </a:t>
            </a:r>
            <a:r>
              <a:rPr lang="en-US" dirty="0" err="1"/>
              <a:t>toei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91F56-74A6-429C-BEB2-80914CD3BB7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4409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Host professional juga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vadhana</a:t>
            </a:r>
            <a:r>
              <a:rPr lang="en-US" dirty="0"/>
              <a:t> dan khlong </a:t>
            </a:r>
            <a:r>
              <a:rPr lang="en-US" dirty="0" err="1"/>
              <a:t>toei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</a:t>
            </a:r>
            <a:r>
              <a:rPr lang="en-US" dirty="0" err="1"/>
              <a:t>properti</a:t>
            </a:r>
            <a:r>
              <a:rPr lang="en-US" dirty="0"/>
              <a:t>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91F56-74A6-429C-BEB2-80914CD3BB7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8585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Host professional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menyediakan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kamar</a:t>
            </a:r>
            <a:r>
              <a:rPr lang="en-US" dirty="0"/>
              <a:t> entire home </a:t>
            </a:r>
            <a:r>
              <a:rPr lang="en-US" dirty="0" err="1"/>
              <a:t>dibandingkan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kamar</a:t>
            </a:r>
            <a:r>
              <a:rPr lang="en-US" dirty="0"/>
              <a:t> yang lain.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91F56-74A6-429C-BEB2-80914CD3BB7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1454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91F56-74A6-429C-BEB2-80914CD3BB7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8766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08652-F04D-5F5B-EC94-84734EB00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49A440-6B78-4407-7200-F3261A795E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1735C9-2E0D-A29E-7432-C6A1C570C0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1B9FC-FA94-5727-6FF0-73D1FFE9FB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91F56-74A6-429C-BEB2-80914CD3BB7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7969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Dashboard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dirty="0" err="1"/>
              <a:t>distribusi</a:t>
            </a:r>
            <a:r>
              <a:rPr lang="en-US" dirty="0"/>
              <a:t> dan </a:t>
            </a:r>
            <a:r>
              <a:rPr lang="en-US" dirty="0" err="1"/>
              <a:t>konsentrasi</a:t>
            </a:r>
            <a:r>
              <a:rPr lang="en-US" dirty="0"/>
              <a:t> </a:t>
            </a:r>
            <a:r>
              <a:rPr lang="en-US" dirty="0" err="1"/>
              <a:t>properti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kamar</a:t>
            </a:r>
            <a:r>
              <a:rPr lang="en-US" dirty="0"/>
              <a:t> di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distriknya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peta</a:t>
            </a:r>
            <a:r>
              <a:rPr lang="en-US" dirty="0"/>
              <a:t> yang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. </a:t>
            </a:r>
            <a:r>
              <a:rPr lang="en-US" dirty="0" err="1"/>
              <a:t>Dengan</a:t>
            </a:r>
            <a:r>
              <a:rPr lang="en-US" dirty="0"/>
              <a:t> filter </a:t>
            </a:r>
            <a:r>
              <a:rPr lang="en-US" dirty="0" err="1"/>
              <a:t>berdasarkan</a:t>
            </a:r>
            <a:r>
              <a:rPr lang="en-US" dirty="0"/>
              <a:t>: Jenis </a:t>
            </a:r>
            <a:r>
              <a:rPr lang="en-US" dirty="0" err="1"/>
              <a:t>kamar</a:t>
            </a:r>
            <a:r>
              <a:rPr lang="en-US" dirty="0"/>
              <a:t>, range </a:t>
            </a:r>
            <a:r>
              <a:rPr lang="en-US" dirty="0" err="1"/>
              <a:t>harga</a:t>
            </a:r>
            <a:r>
              <a:rPr lang="en-US" dirty="0"/>
              <a:t>, Lokasi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treemap</a:t>
            </a:r>
            <a:r>
              <a:rPr lang="en-US" dirty="0"/>
              <a:t>, dan total </a:t>
            </a:r>
            <a:r>
              <a:rPr lang="en-US" dirty="0" err="1"/>
              <a:t>riview</a:t>
            </a:r>
            <a:r>
              <a:rPr lang="en-US" dirty="0"/>
              <a:t>.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91F56-74A6-429C-BEB2-80914CD3BB7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639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91F56-74A6-429C-BEB2-80914CD3BB7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161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Dari data yang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dilihat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riview</a:t>
            </a:r>
            <a:r>
              <a:rPr lang="en-US" dirty="0"/>
              <a:t> di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kamar</a:t>
            </a:r>
            <a:r>
              <a:rPr lang="en-US" dirty="0"/>
              <a:t> entire home </a:t>
            </a:r>
            <a:r>
              <a:rPr lang="en-US" dirty="0" err="1"/>
              <a:t>jauh</a:t>
            </a:r>
            <a:r>
              <a:rPr lang="en-US" dirty="0"/>
              <a:t> </a:t>
            </a:r>
            <a:r>
              <a:rPr lang="en-US" dirty="0" err="1"/>
              <a:t>mendominasi</a:t>
            </a:r>
            <a:r>
              <a:rPr lang="en-US" dirty="0"/>
              <a:t> </a:t>
            </a:r>
            <a:r>
              <a:rPr lang="en-US" dirty="0" err="1"/>
              <a:t>dibandingkan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kamar</a:t>
            </a:r>
            <a:r>
              <a:rPr lang="en-US" dirty="0"/>
              <a:t> yang lain.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91F56-74A6-429C-BEB2-80914CD3BB7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061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Dari data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terlihat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entire home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mendominasi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riviewer</a:t>
            </a:r>
            <a:r>
              <a:rPr lang="en-US" dirty="0"/>
              <a:t>,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mendominasi</a:t>
            </a:r>
            <a:r>
              <a:rPr lang="en-US" dirty="0"/>
              <a:t> </a:t>
            </a:r>
            <a:r>
              <a:rPr lang="en-US" dirty="0" err="1"/>
              <a:t>sepenuhnya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riview</a:t>
            </a:r>
            <a:r>
              <a:rPr lang="en-US" dirty="0"/>
              <a:t>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91F56-74A6-429C-BEB2-80914CD3BB7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553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Entire home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apartemen</a:t>
            </a:r>
            <a:r>
              <a:rPr lang="en-US" dirty="0"/>
              <a:t> </a:t>
            </a:r>
            <a:r>
              <a:rPr lang="en-US" dirty="0" err="1"/>
              <a:t>mendapat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riview</a:t>
            </a:r>
            <a:r>
              <a:rPr lang="en-US" dirty="0"/>
              <a:t> </a:t>
            </a:r>
            <a:r>
              <a:rPr lang="en-US" dirty="0" err="1"/>
              <a:t>terbanyak</a:t>
            </a:r>
            <a:r>
              <a:rPr lang="en-US" dirty="0"/>
              <a:t> </a:t>
            </a:r>
            <a:r>
              <a:rPr lang="en-US" dirty="0" err="1"/>
              <a:t>diikuti</a:t>
            </a:r>
            <a:r>
              <a:rPr lang="en-US" dirty="0"/>
              <a:t> oleh private room.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91F56-74A6-429C-BEB2-80914CD3BB7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28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Entire home </a:t>
            </a:r>
            <a:r>
              <a:rPr lang="en-US" dirty="0" err="1"/>
              <a:t>mendapat</a:t>
            </a:r>
            <a:r>
              <a:rPr lang="en-US" dirty="0"/>
              <a:t> </a:t>
            </a:r>
            <a:r>
              <a:rPr lang="en-US" dirty="0" err="1"/>
              <a:t>riview</a:t>
            </a:r>
            <a:r>
              <a:rPr lang="en-US" dirty="0"/>
              <a:t> yang  </a:t>
            </a:r>
            <a:r>
              <a:rPr lang="en-US" dirty="0" err="1"/>
              <a:t>tertinggi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91F56-74A6-429C-BEB2-80914CD3BB7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7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Khlong Tei dan Vadhana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</a:t>
            </a:r>
            <a:r>
              <a:rPr lang="en-US" dirty="0" err="1"/>
              <a:t>konsentrasi</a:t>
            </a:r>
            <a:r>
              <a:rPr lang="en-US" dirty="0"/>
              <a:t> property RBNB </a:t>
            </a:r>
            <a:r>
              <a:rPr lang="en-US" dirty="0" err="1"/>
              <a:t>berkumpul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91F56-74A6-429C-BEB2-80914CD3BB7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15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Sebagian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Persebaran</a:t>
            </a:r>
            <a:r>
              <a:rPr lang="en-US" dirty="0"/>
              <a:t> entire room </a:t>
            </a:r>
            <a:r>
              <a:rPr lang="en-US" dirty="0" err="1"/>
              <a:t>terletak</a:t>
            </a:r>
            <a:r>
              <a:rPr lang="en-US" dirty="0"/>
              <a:t> di </a:t>
            </a:r>
            <a:r>
              <a:rPr lang="en-US" dirty="0" err="1"/>
              <a:t>pusat</a:t>
            </a:r>
            <a:r>
              <a:rPr lang="en-US" dirty="0"/>
              <a:t> </a:t>
            </a:r>
            <a:r>
              <a:rPr lang="en-US" dirty="0" err="1"/>
              <a:t>kota</a:t>
            </a:r>
            <a:r>
              <a:rPr lang="en-US" dirty="0"/>
              <a:t>, yang </a:t>
            </a:r>
            <a:r>
              <a:rPr lang="en-US" dirty="0" err="1"/>
              <a:t>dipinggir</a:t>
            </a:r>
            <a:r>
              <a:rPr lang="en-US" dirty="0"/>
              <a:t> </a:t>
            </a:r>
            <a:r>
              <a:rPr lang="en-US" dirty="0" err="1"/>
              <a:t>hanyalah</a:t>
            </a:r>
            <a:r>
              <a:rPr lang="en-US" dirty="0"/>
              <a:t> sporadic dan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terlalu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91F56-74A6-429C-BEB2-80914CD3BB7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768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9A18F-5699-21BF-42D2-1A92F3A644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235F8E-341E-418A-835A-6136C9E1A0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F9297-BF12-F470-EA6A-6E72B2027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AC3A-5141-4FAE-8D9F-680EB9930286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27EF8-6E25-2754-9973-912EE6A7E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03777-F4DB-C27F-8631-102BAA6F4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8F5E8-E11E-43D6-B630-2C359B3A9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64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D9197-491F-87BF-AC5B-4DCC99F8D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B19F91-C8E0-CF5C-A88F-D67A09D309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8F2A3-EE72-3F35-FF2D-906B85348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AC3A-5141-4FAE-8D9F-680EB9930286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55D81-C3CD-9F2A-9544-846F103D8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4E7D7-C1E1-11EB-7EEF-EF3765E0A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8F5E8-E11E-43D6-B630-2C359B3A9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305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4C6809-D191-6904-4AB4-2C935918B6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A3D94E-B9AC-4E58-A420-89C43F7C6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CC66C-A212-1968-D09D-363F23CA6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AC3A-5141-4FAE-8D9F-680EB9930286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45FA7-275A-330D-AD73-DDC00726A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7F58B6-03A0-4AF9-0FE6-2851E331D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8F5E8-E11E-43D6-B630-2C359B3A9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23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AC3A-5141-4FAE-8D9F-680EB9930286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8F5E8-E11E-43D6-B630-2C359B3A9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306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AC3A-5141-4FAE-8D9F-680EB9930286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8F5E8-E11E-43D6-B630-2C359B3A9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02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AC3A-5141-4FAE-8D9F-680EB9930286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8F5E8-E11E-43D6-B630-2C359B3A9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41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AC3A-5141-4FAE-8D9F-680EB9930286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8F5E8-E11E-43D6-B630-2C359B3A9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1477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AC3A-5141-4FAE-8D9F-680EB9930286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8F5E8-E11E-43D6-B630-2C359B3A9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4502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AC3A-5141-4FAE-8D9F-680EB9930286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8F5E8-E11E-43D6-B630-2C359B3A9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0752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AC3A-5141-4FAE-8D9F-680EB9930286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8F5E8-E11E-43D6-B630-2C359B3A9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3423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AC3A-5141-4FAE-8D9F-680EB9930286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8F5E8-E11E-43D6-B630-2C359B3A9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90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F6886-5568-A613-607D-488437344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3F38-E19B-14DB-D5A3-0609CE506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1F0BF-3C44-1DBC-9571-DAFFF28DA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AC3A-5141-4FAE-8D9F-680EB9930286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C8DAF-B7A0-DCDA-D021-09CF28ABA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3668E-3E46-C876-A612-A02DFB4B7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8F5E8-E11E-43D6-B630-2C359B3A9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9890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AC3A-5141-4FAE-8D9F-680EB9930286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8F5E8-E11E-43D6-B630-2C359B3A9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306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AC3A-5141-4FAE-8D9F-680EB9930286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8F5E8-E11E-43D6-B630-2C359B3A9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9800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AC3A-5141-4FAE-8D9F-680EB9930286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8F5E8-E11E-43D6-B630-2C359B3A9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601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F2519-56F1-840B-7787-86F3DC439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874885-A881-D43B-D765-EE81A8B08B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7A3BE-AF85-B1DB-C149-3E6082F39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AC3A-5141-4FAE-8D9F-680EB9930286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13B5A-8728-5F1D-38ED-F0D7B3D7F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92A3F-97D9-EC01-9320-5F09B1D2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8F5E8-E11E-43D6-B630-2C359B3A9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799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66558-33AA-982A-0EA5-6B4AE979F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79FB3-BF76-7681-AE5B-6BAE7574CE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E7AD41-8859-2135-6FB2-502680572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E2BD96-120A-3FD1-1FD8-B4D2DEB8F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AC3A-5141-4FAE-8D9F-680EB9930286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6E6ED3-FAA1-B39D-4104-B6C5DAC5D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1741E2-E58E-B806-09DA-77404BD6D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8F5E8-E11E-43D6-B630-2C359B3A9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733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8A531-CE35-B953-60DD-382F57892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244C7A-7672-E148-4006-17BE6FA727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01882F-3CE9-6A18-05D1-E1CD892713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6926A5-9C23-4D33-0197-A29000607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6AEB53-1F31-C7B6-8FB8-8003E2B2A3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01FAC8-ED05-C577-831B-AA6853941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AC3A-5141-4FAE-8D9F-680EB9930286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F98F19-B03C-A760-96AA-967EE2AC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04A032-4FC3-B2B3-E07F-BFCC849B2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8F5E8-E11E-43D6-B630-2C359B3A9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725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74408-D709-4ED9-7238-FE4BB9AE3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8C076-00BD-280C-1B71-E48FBE2E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AC3A-5141-4FAE-8D9F-680EB9930286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8E27DA-A780-13B9-D594-12AEA8C45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F21090-2ED5-E414-8A6F-3F3352848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8F5E8-E11E-43D6-B630-2C359B3A9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539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0B169D-AC12-0E91-90C5-ED4E26895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AC3A-5141-4FAE-8D9F-680EB9930286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0A86D7-09C9-7C69-7080-8551A33FF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C4224A-F1C5-B045-4B08-60D57B311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8F5E8-E11E-43D6-B630-2C359B3A9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372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08766-999C-038B-BAE0-A1A7CC72D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59702-26D1-867C-51DC-DCD47B3E6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7A39-BB80-2ECC-0C38-6327A830A4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18B840-3C3D-38F2-B367-AAAEDC9FE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AC3A-5141-4FAE-8D9F-680EB9930286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AFCEAA-5A4F-5909-CB5B-DE52CB067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5D92D2-F07D-C833-1FD9-09D39DE2B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8F5E8-E11E-43D6-B630-2C359B3A9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522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272DE-56B7-30AE-B10F-D0E001822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AAF723-286F-B3ED-9C9D-97077CCF5F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8A2547-3404-14BF-8E0D-0B252F90A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232FD5-8BCB-CE78-63E1-1C5E04D2A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AC3A-5141-4FAE-8D9F-680EB9930286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038801-934B-48A5-9FBF-C5E4F970C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DD644A-3F47-4731-E879-254996CBC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8F5E8-E11E-43D6-B630-2C359B3A9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64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BC6FB8-6C9A-EAC2-07EA-FE71F314A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6C220-DAC6-F2D3-2DE4-AE1065C6A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B17B1-7016-6D79-8BEB-08C8DA37B6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F4AC3A-5141-4FAE-8D9F-680EB9930286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E4A36-58D6-E7BC-C3EE-5BCF7D5DAB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3DD9A1-E4D1-0048-0CFD-5E50EAC14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18F5E8-E11E-43D6-B630-2C359B3A9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355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F8F4AC3A-5141-4FAE-8D9F-680EB9930286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B418F5E8-E11E-43D6-B630-2C359B3A9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119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7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8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9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0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3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4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5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6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7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8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9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0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travel/2013/sep/16/airbnb-travel-revolution" TargetMode="External"/><Relationship Id="rId2" Type="http://schemas.openxmlformats.org/officeDocument/2006/relationships/hyperlink" Target="https://www.airdna.co/blog/why-is-it-called-Airbnb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Panduan Utama ke Bangkok: Hal Terbaik yang Dapat Dilakukan untuk  Petualangan yang Tak Terlupakan » Agoda: See The World For Less">
            <a:extLst>
              <a:ext uri="{FF2B5EF4-FFF2-40B4-BE49-F238E27FC236}">
                <a16:creationId xmlns:a16="http://schemas.microsoft.com/office/drawing/2014/main" id="{DF8C8924-9BAA-A721-C888-FCCD5E449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"/>
                    </a14:imgEffect>
                    <a14:imgEffect>
                      <a14:brightnessContrast bright="-22000" contras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-20796"/>
            <a:ext cx="12224603" cy="6878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EC3EC4C-9EFC-CBF2-1297-2245F5C15E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8533" l="3700" r="90000">
                        <a14:foregroundMark x1="46400" y1="60800" x2="38800" y2="85067"/>
                        <a14:foregroundMark x1="36300" y1="66000" x2="29600" y2="84533"/>
                        <a14:foregroundMark x1="29600" y1="84533" x2="18100" y2="96133"/>
                        <a14:foregroundMark x1="33000" y1="91600" x2="19200" y2="97200"/>
                        <a14:foregroundMark x1="3700" y1="98533" x2="3700" y2="98533"/>
                        <a14:foregroundMark x1="46500" y1="82800" x2="46500" y2="82800"/>
                        <a14:foregroundMark x1="53000" y1="63067" x2="44400" y2="91067"/>
                        <a14:foregroundMark x1="52479" y1="77867" x2="52300" y2="78400"/>
                        <a14:foregroundMark x1="52758" y1="77035" x2="52479" y2="77867"/>
                        <a14:foregroundMark x1="53613" y1="74491" x2="53167" y2="75818"/>
                        <a14:foregroundMark x1="54091" y1="73067" x2="53736" y2="74124"/>
                        <a14:foregroundMark x1="55300" y1="69467" x2="54091" y2="73067"/>
                        <a14:foregroundMark x1="51994" y1="82483" x2="51900" y2="83733"/>
                        <a14:foregroundMark x1="52151" y1="80391" x2="52067" y2="81514"/>
                        <a14:foregroundMark x1="52270" y1="78800" x2="52242" y2="79179"/>
                        <a14:foregroundMark x1="52300" y1="78400" x2="52270" y2="78800"/>
                        <a14:foregroundMark x1="55300" y1="68800" x2="56000" y2="68667"/>
                        <a14:foregroundMark x1="51400" y1="86533" x2="52100" y2="87200"/>
                        <a14:foregroundMark x1="46500" y1="92800" x2="48100" y2="92133"/>
                        <a14:foregroundMark x1="53100" y1="57867" x2="54400" y2="58800"/>
                        <a14:foregroundMark x1="55300" y1="58533" x2="55000" y2="61467"/>
                        <a14:foregroundMark x1="55200" y1="74267" x2="54500" y2="76800"/>
                        <a14:foregroundMark x1="51500" y1="88667" x2="51900" y2="88933"/>
                        <a14:foregroundMark x1="52900" y1="78133" x2="53200" y2="78133"/>
                        <a14:foregroundMark x1="53600" y1="77600" x2="53100" y2="78000"/>
                        <a14:foregroundMark x1="43050" y1="56000" x2="42600" y2="57200"/>
                        <a14:foregroundMark x1="42700" y1="56133" x2="42400" y2="57200"/>
                        <a14:backgroundMark x1="52200" y1="31600" x2="62700" y2="56000"/>
                        <a14:backgroundMark x1="62700" y1="56000" x2="63800" y2="70933"/>
                        <a14:backgroundMark x1="63800" y1="70933" x2="58600" y2="90667"/>
                        <a14:backgroundMark x1="58200" y1="59200" x2="57800" y2="62667"/>
                        <a14:backgroundMark x1="41100" y1="53600" x2="40892" y2="54502"/>
                        <a14:backgroundMark x1="46700" y1="53600" x2="48600" y2="53600"/>
                        <a14:backgroundMark x1="50500" y1="55067" x2="52500" y2="56000"/>
                        <a14:backgroundMark x1="48300" y1="54933" x2="53700" y2="56400"/>
                        <a14:backgroundMark x1="53700" y1="56400" x2="53876" y2="56752"/>
                        <a14:backgroundMark x1="44200" y1="54133" x2="44200" y2="54133"/>
                        <a14:backgroundMark x1="40500" y1="56533" x2="40500" y2="56533"/>
                        <a14:backgroundMark x1="31000" y1="43867" x2="24800" y2="75333"/>
                        <a14:backgroundMark x1="24800" y1="75333" x2="23900" y2="76400"/>
                        <a14:backgroundMark x1="54600" y1="94667" x2="43700" y2="97733"/>
                        <a14:backgroundMark x1="41300" y1="98400" x2="35000" y2="99333"/>
                        <a14:backgroundMark x1="32200" y1="99867" x2="33300" y2="98800"/>
                        <a14:backgroundMark x1="31300" y1="98533" x2="30300" y2="99867"/>
                        <a14:backgroundMark x1="34200" y1="97867" x2="41000" y2="97333"/>
                        <a14:backgroundMark x1="34400" y1="96933" x2="34400" y2="96933"/>
                        <a14:backgroundMark x1="33200" y1="97600" x2="33200" y2="97600"/>
                        <a14:backgroundMark x1="32200" y1="98000" x2="36500" y2="97333"/>
                        <a14:backgroundMark x1="34800" y1="97067" x2="32500" y2="97733"/>
                        <a14:backgroundMark x1="37200" y1="59200" x2="27600" y2="66267"/>
                        <a14:backgroundMark x1="27600" y1="66267" x2="25700" y2="69333"/>
                        <a14:backgroundMark x1="39200" y1="67867" x2="38700" y2="69067"/>
                        <a14:backgroundMark x1="38600" y1="70133" x2="38600" y2="70133"/>
                        <a14:backgroundMark x1="55900" y1="65067" x2="56300" y2="66133"/>
                        <a14:backgroundMark x1="57023" y1="65779" x2="58700" y2="73467"/>
                        <a14:backgroundMark x1="55500" y1="78400" x2="54366" y2="78652"/>
                        <a14:backgroundMark x1="55200" y1="83600" x2="54600" y2="84667"/>
                        <a14:backgroundMark x1="53800" y1="86933" x2="54300" y2="88800"/>
                        <a14:backgroundMark x1="55500" y1="73067" x2="55500" y2="73067"/>
                        <a14:backgroundMark x1="55762" y1="77394" x2="55700" y2="78800"/>
                        <a14:backgroundMark x1="54000" y1="79600" x2="54200" y2="79733"/>
                        <a14:backgroundMark x1="53300" y1="79333" x2="53700" y2="79467"/>
                        <a14:backgroundMark x1="55000" y1="72800" x2="55100" y2="72933"/>
                        <a14:backgroundMark x1="53400" y1="84667" x2="53400" y2="84667"/>
                        <a14:backgroundMark x1="53100" y1="84800" x2="53100" y2="84800"/>
                        <a14:backgroundMark x1="53100" y1="84933" x2="53100" y2="84933"/>
                        <a14:backgroundMark x1="55300" y1="77867" x2="55300" y2="77867"/>
                        <a14:backgroundMark x1="54900" y1="77867" x2="54900" y2="77867"/>
                        <a14:backgroundMark x1="53800" y1="78800" x2="53800" y2="78800"/>
                        <a14:backgroundMark x1="52900" y1="79067" x2="52900" y2="79067"/>
                        <a14:backgroundMark x1="41700" y1="55467" x2="41700" y2="5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31" t="52222" r="41125"/>
          <a:stretch>
            <a:fillRect/>
          </a:stretch>
        </p:blipFill>
        <p:spPr bwMode="auto">
          <a:xfrm>
            <a:off x="-1" y="3581400"/>
            <a:ext cx="4064001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F0F886-A925-DE21-DEC6-D4ED1EBBC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1775" y="830843"/>
            <a:ext cx="11208449" cy="1975526"/>
          </a:xfrm>
        </p:spPr>
        <p:txBody>
          <a:bodyPr>
            <a:normAutofit fontScale="90000"/>
          </a:bodyPr>
          <a:lstStyle/>
          <a:p>
            <a:r>
              <a:rPr lang="en-US" sz="7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masis MT Pro Black" panose="02040A04050005020304" pitchFamily="18" charset="0"/>
              </a:rPr>
              <a:t>Pengembangan Airbnb BANGKOK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7A0C09-D229-A422-8A9A-6572FFFD5D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6221" y="3189632"/>
            <a:ext cx="7805854" cy="1655762"/>
          </a:xfrm>
        </p:spPr>
        <p:txBody>
          <a:bodyPr>
            <a:normAutofit fontScale="92500"/>
          </a:bodyPr>
          <a:lstStyle/>
          <a:p>
            <a:pPr algn="l"/>
            <a:r>
              <a:rPr lang="en-US" sz="44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glow rad="127000">
                    <a:schemeClr val="tx1"/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Sebuah rekomendasi berdasar Analisa data </a:t>
            </a:r>
            <a:r>
              <a:rPr lang="en-US" sz="44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glow rad="127000">
                    <a:schemeClr val="tx1"/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sz="44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glow rad="127000">
                    <a:schemeClr val="tx1"/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Reviewer </a:t>
            </a:r>
            <a:r>
              <a:rPr lang="en-US" sz="4400" b="1" dirty="0" err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glow rad="127000">
                    <a:schemeClr val="tx1"/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44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glow rad="127000">
                    <a:schemeClr val="tx1"/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05DA1F-07E7-2866-7C08-26D805350D1A}"/>
              </a:ext>
            </a:extLst>
          </p:cNvPr>
          <p:cNvSpPr txBox="1"/>
          <p:nvPr/>
        </p:nvSpPr>
        <p:spPr>
          <a:xfrm>
            <a:off x="3866221" y="5510423"/>
            <a:ext cx="5315105" cy="1323439"/>
          </a:xfrm>
          <a:prstGeom prst="rect">
            <a:avLst/>
          </a:prstGeom>
          <a:noFill/>
          <a:effectLst>
            <a:glow rad="127000">
              <a:schemeClr val="tx1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Dipresentasikan</a:t>
            </a:r>
            <a:r>
              <a:rPr lang="en-US" sz="4000" b="1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oleh:</a:t>
            </a:r>
            <a:br>
              <a:rPr lang="en-US" sz="4000" b="1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b="1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Lie Benedict Yahliel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EBF7FF-B600-5166-C361-217B873B612E}"/>
              </a:ext>
            </a:extLst>
          </p:cNvPr>
          <p:cNvSpPr txBox="1"/>
          <p:nvPr/>
        </p:nvSpPr>
        <p:spPr>
          <a:xfrm>
            <a:off x="9566740" y="5633534"/>
            <a:ext cx="2518317" cy="1077218"/>
          </a:xfrm>
          <a:prstGeom prst="rect">
            <a:avLst/>
          </a:prstGeom>
          <a:solidFill>
            <a:schemeClr val="tx1">
              <a:alpha val="2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Purwadhika</a:t>
            </a:r>
            <a:r>
              <a:rPr lang="en-US" sz="32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Juli 2025</a:t>
            </a:r>
          </a:p>
        </p:txBody>
      </p:sp>
    </p:spTree>
    <p:extLst>
      <p:ext uri="{BB962C8B-B14F-4D97-AF65-F5344CB8AC3E}">
        <p14:creationId xmlns:p14="http://schemas.microsoft.com/office/powerpoint/2010/main" val="3207222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67AE8-C1B5-D6B9-36AA-E4A69F526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Tabel Akhir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40BD8-8604-593B-96D4-6A8B0717E394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44000"/>
            </a:schemeClr>
          </a:solidFill>
        </p:spPr>
        <p:txBody>
          <a:bodyPr>
            <a:noAutofit/>
          </a:bodyPr>
          <a:lstStyle/>
          <a:p>
            <a:r>
              <a:rPr lang="en-ID" b="1" dirty="0"/>
              <a:t>id</a:t>
            </a:r>
            <a:r>
              <a:rPr lang="en-ID" dirty="0"/>
              <a:t>: ID </a:t>
            </a:r>
            <a:r>
              <a:rPr lang="en-ID" dirty="0" err="1"/>
              <a:t>unik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setiap</a:t>
            </a:r>
            <a:r>
              <a:rPr lang="en-ID" dirty="0"/>
              <a:t> listing </a:t>
            </a:r>
            <a:r>
              <a:rPr lang="en-ID" dirty="0" err="1"/>
              <a:t>properti</a:t>
            </a:r>
            <a:r>
              <a:rPr lang="en-ID" dirty="0"/>
              <a:t> yang </a:t>
            </a:r>
            <a:r>
              <a:rPr lang="en-ID" dirty="0" err="1"/>
              <a:t>tersedia</a:t>
            </a:r>
            <a:r>
              <a:rPr lang="en-ID" dirty="0"/>
              <a:t> di platform.</a:t>
            </a:r>
            <a:endParaRPr lang="en-US" dirty="0"/>
          </a:p>
          <a:p>
            <a:r>
              <a:rPr lang="en-ID" b="1" dirty="0"/>
              <a:t>name</a:t>
            </a:r>
            <a:r>
              <a:rPr lang="en-ID" dirty="0"/>
              <a:t>: Nama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judul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listing yang </a:t>
            </a:r>
            <a:r>
              <a:rPr lang="en-ID" dirty="0" err="1"/>
              <a:t>ditampilkan</a:t>
            </a:r>
            <a:r>
              <a:rPr lang="en-ID" dirty="0"/>
              <a:t> </a:t>
            </a:r>
            <a:r>
              <a:rPr lang="en-ID" dirty="0" err="1"/>
              <a:t>kepada</a:t>
            </a:r>
            <a:r>
              <a:rPr lang="en-ID" dirty="0"/>
              <a:t> </a:t>
            </a:r>
            <a:r>
              <a:rPr lang="en-ID" dirty="0" err="1"/>
              <a:t>calon</a:t>
            </a:r>
            <a:r>
              <a:rPr lang="en-ID" dirty="0"/>
              <a:t> </a:t>
            </a:r>
            <a:r>
              <a:rPr lang="en-ID" dirty="0" err="1"/>
              <a:t>penyewa</a:t>
            </a:r>
            <a:r>
              <a:rPr lang="en-ID" dirty="0"/>
              <a:t>.</a:t>
            </a:r>
            <a:endParaRPr lang="en-US" dirty="0"/>
          </a:p>
          <a:p>
            <a:r>
              <a:rPr lang="en-ID" b="1" dirty="0" err="1"/>
              <a:t>host_id</a:t>
            </a:r>
            <a:r>
              <a:rPr lang="en-ID" dirty="0"/>
              <a:t>: ID </a:t>
            </a:r>
            <a:r>
              <a:rPr lang="en-ID" dirty="0" err="1"/>
              <a:t>unik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host (</a:t>
            </a:r>
            <a:r>
              <a:rPr lang="en-ID" dirty="0" err="1"/>
              <a:t>pemilik</a:t>
            </a:r>
            <a:r>
              <a:rPr lang="en-ID" dirty="0"/>
              <a:t>) yang </a:t>
            </a:r>
            <a:r>
              <a:rPr lang="en-ID" dirty="0" err="1"/>
              <a:t>mendaftarkan</a:t>
            </a:r>
            <a:r>
              <a:rPr lang="en-ID" dirty="0"/>
              <a:t> listing di platform.</a:t>
            </a:r>
            <a:endParaRPr lang="en-US" dirty="0"/>
          </a:p>
          <a:p>
            <a:r>
              <a:rPr lang="en-ID" b="1" dirty="0" err="1"/>
              <a:t>host_name</a:t>
            </a:r>
            <a:r>
              <a:rPr lang="en-ID" dirty="0"/>
              <a:t>: Nama </a:t>
            </a:r>
            <a:r>
              <a:rPr lang="en-ID" dirty="0" err="1"/>
              <a:t>depan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host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pemilik</a:t>
            </a:r>
            <a:r>
              <a:rPr lang="en-ID" dirty="0"/>
              <a:t> </a:t>
            </a:r>
            <a:r>
              <a:rPr lang="en-ID" dirty="0" err="1"/>
              <a:t>properti</a:t>
            </a:r>
            <a:r>
              <a:rPr lang="en-ID" dirty="0"/>
              <a:t>.</a:t>
            </a:r>
            <a:endParaRPr lang="en-US" dirty="0"/>
          </a:p>
          <a:p>
            <a:r>
              <a:rPr lang="en-ID" b="1" dirty="0"/>
              <a:t>neighbourhood</a:t>
            </a:r>
            <a:r>
              <a:rPr lang="en-ID" dirty="0"/>
              <a:t>: </a:t>
            </a:r>
            <a:r>
              <a:rPr lang="en-ID" dirty="0" err="1"/>
              <a:t>Distrik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wilayah </a:t>
            </a:r>
            <a:r>
              <a:rPr lang="en-ID" dirty="0" err="1"/>
              <a:t>administratif</a:t>
            </a:r>
            <a:r>
              <a:rPr lang="en-ID" dirty="0"/>
              <a:t> </a:t>
            </a:r>
            <a:r>
              <a:rPr lang="en-ID" dirty="0" err="1"/>
              <a:t>tempat</a:t>
            </a:r>
            <a:r>
              <a:rPr lang="en-ID" dirty="0"/>
              <a:t> </a:t>
            </a:r>
            <a:r>
              <a:rPr lang="en-ID" dirty="0" err="1"/>
              <a:t>properti</a:t>
            </a:r>
            <a:r>
              <a:rPr lang="en-ID" dirty="0"/>
              <a:t> </a:t>
            </a:r>
            <a:r>
              <a:rPr lang="en-ID" dirty="0" err="1"/>
              <a:t>berada</a:t>
            </a:r>
            <a:r>
              <a:rPr lang="en-ID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053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D81076-940A-4E9A-3AA6-95D01598C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AF179-4456-B985-4D27-EDAC94228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Tabel Akhir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B0B0F-5C82-243D-DDF5-C422A7095ED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44000"/>
            </a:schemeClr>
          </a:solidFill>
        </p:spPr>
        <p:txBody>
          <a:bodyPr>
            <a:noAutofit/>
          </a:bodyPr>
          <a:lstStyle/>
          <a:p>
            <a:r>
              <a:rPr lang="en-ID" b="1" dirty="0"/>
              <a:t>latitude</a:t>
            </a:r>
            <a:r>
              <a:rPr lang="en-ID" dirty="0"/>
              <a:t>: </a:t>
            </a:r>
            <a:r>
              <a:rPr lang="en-ID" dirty="0" err="1"/>
              <a:t>Koordinat</a:t>
            </a:r>
            <a:r>
              <a:rPr lang="en-ID" dirty="0"/>
              <a:t> </a:t>
            </a:r>
            <a:r>
              <a:rPr lang="en-ID" dirty="0" err="1"/>
              <a:t>geografis</a:t>
            </a:r>
            <a:r>
              <a:rPr lang="en-ID" dirty="0"/>
              <a:t> </a:t>
            </a:r>
            <a:r>
              <a:rPr lang="en-ID" dirty="0" err="1"/>
              <a:t>lintang</a:t>
            </a:r>
            <a:r>
              <a:rPr lang="en-ID" dirty="0"/>
              <a:t> </a:t>
            </a:r>
            <a:r>
              <a:rPr lang="en-ID" dirty="0" err="1"/>
              <a:t>lokasi</a:t>
            </a:r>
            <a:r>
              <a:rPr lang="en-ID" dirty="0"/>
              <a:t> </a:t>
            </a:r>
            <a:r>
              <a:rPr lang="en-ID" dirty="0" err="1"/>
              <a:t>properti</a:t>
            </a:r>
            <a:r>
              <a:rPr lang="en-ID" dirty="0"/>
              <a:t>.</a:t>
            </a:r>
            <a:endParaRPr lang="en-US" dirty="0"/>
          </a:p>
          <a:p>
            <a:r>
              <a:rPr lang="en-ID" b="1" dirty="0"/>
              <a:t>longitude</a:t>
            </a:r>
            <a:r>
              <a:rPr lang="en-ID" dirty="0"/>
              <a:t>: </a:t>
            </a:r>
            <a:r>
              <a:rPr lang="en-ID" dirty="0" err="1"/>
              <a:t>Koordinat</a:t>
            </a:r>
            <a:r>
              <a:rPr lang="en-ID" dirty="0"/>
              <a:t> </a:t>
            </a:r>
            <a:r>
              <a:rPr lang="en-ID" dirty="0" err="1"/>
              <a:t>geografis</a:t>
            </a:r>
            <a:r>
              <a:rPr lang="en-ID" dirty="0"/>
              <a:t> </a:t>
            </a:r>
            <a:r>
              <a:rPr lang="en-ID" dirty="0" err="1"/>
              <a:t>bujur</a:t>
            </a:r>
            <a:r>
              <a:rPr lang="en-ID" dirty="0"/>
              <a:t> </a:t>
            </a:r>
            <a:r>
              <a:rPr lang="en-ID" dirty="0" err="1"/>
              <a:t>lokasi</a:t>
            </a:r>
            <a:r>
              <a:rPr lang="en-ID" dirty="0"/>
              <a:t> </a:t>
            </a:r>
            <a:r>
              <a:rPr lang="en-ID" dirty="0" err="1"/>
              <a:t>properti</a:t>
            </a:r>
            <a:r>
              <a:rPr lang="en-ID" dirty="0"/>
              <a:t>.</a:t>
            </a:r>
            <a:endParaRPr lang="en-US" dirty="0"/>
          </a:p>
          <a:p>
            <a:r>
              <a:rPr lang="en-ID" b="1" dirty="0" err="1"/>
              <a:t>room_type</a:t>
            </a:r>
            <a:r>
              <a:rPr lang="en-ID" dirty="0"/>
              <a:t>: Jenis </a:t>
            </a:r>
            <a:r>
              <a:rPr lang="en-ID" dirty="0" err="1"/>
              <a:t>akomodasi</a:t>
            </a:r>
            <a:r>
              <a:rPr lang="en-ID" dirty="0"/>
              <a:t> yang </a:t>
            </a:r>
            <a:r>
              <a:rPr lang="en-ID" dirty="0" err="1"/>
              <a:t>ditawarkan</a:t>
            </a:r>
            <a:r>
              <a:rPr lang="en-ID" dirty="0"/>
              <a:t> (</a:t>
            </a:r>
            <a:r>
              <a:rPr lang="en-ID" dirty="0" err="1"/>
              <a:t>misalnya</a:t>
            </a:r>
            <a:r>
              <a:rPr lang="en-ID" dirty="0"/>
              <a:t>: Entire home/apt, Private room, Hotel room, Shared room).</a:t>
            </a:r>
            <a:endParaRPr lang="en-US" dirty="0"/>
          </a:p>
          <a:p>
            <a:r>
              <a:rPr lang="en-ID" b="1" dirty="0"/>
              <a:t>price</a:t>
            </a:r>
            <a:r>
              <a:rPr lang="en-ID" dirty="0"/>
              <a:t>: Harga </a:t>
            </a:r>
            <a:r>
              <a:rPr lang="en-ID" dirty="0" err="1"/>
              <a:t>sewa</a:t>
            </a:r>
            <a:r>
              <a:rPr lang="en-ID" dirty="0"/>
              <a:t> </a:t>
            </a:r>
            <a:r>
              <a:rPr lang="en-ID" dirty="0" err="1"/>
              <a:t>properti</a:t>
            </a:r>
            <a:r>
              <a:rPr lang="en-ID" dirty="0"/>
              <a:t> per </a:t>
            </a:r>
            <a:r>
              <a:rPr lang="en-ID" dirty="0" err="1"/>
              <a:t>malam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satuan</a:t>
            </a:r>
            <a:r>
              <a:rPr lang="en-ID" dirty="0"/>
              <a:t> Baht Thailand (THB).</a:t>
            </a:r>
            <a:endParaRPr lang="en-US" dirty="0"/>
          </a:p>
          <a:p>
            <a:r>
              <a:rPr lang="en-ID" b="1" dirty="0" err="1"/>
              <a:t>price_range</a:t>
            </a:r>
            <a:r>
              <a:rPr lang="en-ID" b="1" dirty="0"/>
              <a:t>: </a:t>
            </a:r>
            <a:r>
              <a:rPr lang="en-ID" dirty="0" err="1"/>
              <a:t>Kategori</a:t>
            </a:r>
            <a:r>
              <a:rPr lang="en-ID" dirty="0"/>
              <a:t> </a:t>
            </a:r>
            <a:r>
              <a:rPr lang="en-ID" dirty="0" err="1"/>
              <a:t>segmentasi</a:t>
            </a:r>
            <a:r>
              <a:rPr lang="en-ID" dirty="0"/>
              <a:t> </a:t>
            </a:r>
            <a:r>
              <a:rPr lang="en-ID" dirty="0" err="1"/>
              <a:t>harga</a:t>
            </a:r>
            <a:r>
              <a:rPr lang="en-ID" dirty="0"/>
              <a:t> </a:t>
            </a:r>
            <a:r>
              <a:rPr lang="en-ID" dirty="0" err="1"/>
              <a:t>properti</a:t>
            </a:r>
            <a:r>
              <a:rPr lang="en-ID" dirty="0"/>
              <a:t> (Budget, Standard, Premium, </a:t>
            </a:r>
            <a:r>
              <a:rPr lang="en-ID" dirty="0" err="1"/>
              <a:t>atau</a:t>
            </a:r>
            <a:r>
              <a:rPr lang="en-ID" dirty="0"/>
              <a:t> Luxury).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23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3E7B80-F8ED-7B83-AD76-A2A69BD78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EB54A-6D82-EB44-F444-9C88742EC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Tabel Akhir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B2DCE-4E32-A60C-C5AB-2B0DE3602AE7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44000"/>
            </a:schemeClr>
          </a:solidFill>
        </p:spPr>
        <p:txBody>
          <a:bodyPr>
            <a:noAutofit/>
          </a:bodyPr>
          <a:lstStyle/>
          <a:p>
            <a:r>
              <a:rPr lang="en-ID" b="1" dirty="0" err="1"/>
              <a:t>number_of_reviews</a:t>
            </a:r>
            <a:r>
              <a:rPr lang="en-ID" dirty="0"/>
              <a:t>: Total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ulasan</a:t>
            </a:r>
            <a:r>
              <a:rPr lang="en-ID" dirty="0"/>
              <a:t> yang </a:t>
            </a:r>
            <a:r>
              <a:rPr lang="en-ID" dirty="0" err="1"/>
              <a:t>diterima</a:t>
            </a:r>
            <a:r>
              <a:rPr lang="en-ID" dirty="0"/>
              <a:t> listing </a:t>
            </a:r>
            <a:r>
              <a:rPr lang="en-ID" dirty="0" err="1"/>
              <a:t>selama</a:t>
            </a:r>
            <a:r>
              <a:rPr lang="en-ID" dirty="0"/>
              <a:t> </a:t>
            </a:r>
            <a:r>
              <a:rPr lang="en-ID" dirty="0" err="1"/>
              <a:t>aktif</a:t>
            </a:r>
            <a:r>
              <a:rPr lang="en-ID" dirty="0"/>
              <a:t> di platform.</a:t>
            </a:r>
            <a:endParaRPr lang="en-US" dirty="0"/>
          </a:p>
          <a:p>
            <a:r>
              <a:rPr lang="en-ID" b="1" dirty="0" err="1"/>
              <a:t>review_status</a:t>
            </a:r>
            <a:r>
              <a:rPr lang="en-ID" b="1" dirty="0"/>
              <a:t>: </a:t>
            </a:r>
            <a:r>
              <a:rPr lang="en-ID" dirty="0" err="1"/>
              <a:t>Klasifikasi</a:t>
            </a:r>
            <a:r>
              <a:rPr lang="en-ID" dirty="0"/>
              <a:t> </a:t>
            </a:r>
            <a:r>
              <a:rPr lang="en-ID" dirty="0" err="1"/>
              <a:t>tingkat</a:t>
            </a:r>
            <a:r>
              <a:rPr lang="en-ID" dirty="0"/>
              <a:t> </a:t>
            </a:r>
            <a:r>
              <a:rPr lang="en-ID" dirty="0" err="1"/>
              <a:t>keterlibatan</a:t>
            </a:r>
            <a:r>
              <a:rPr lang="en-ID" dirty="0"/>
              <a:t> </a:t>
            </a: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review (</a:t>
            </a:r>
            <a:r>
              <a:rPr lang="en-ID" dirty="0" err="1"/>
              <a:t>Rendah</a:t>
            </a:r>
            <a:r>
              <a:rPr lang="en-ID" dirty="0"/>
              <a:t>, Sedang, </a:t>
            </a:r>
            <a:r>
              <a:rPr lang="en-ID" dirty="0" err="1"/>
              <a:t>atau</a:t>
            </a:r>
            <a:r>
              <a:rPr lang="en-ID" dirty="0"/>
              <a:t> Tinggi).</a:t>
            </a:r>
            <a:endParaRPr lang="en-US" dirty="0"/>
          </a:p>
          <a:p>
            <a:r>
              <a:rPr lang="en-ID" b="1" dirty="0" err="1"/>
              <a:t>last_review</a:t>
            </a:r>
            <a:r>
              <a:rPr lang="en-ID" dirty="0"/>
              <a:t>: </a:t>
            </a:r>
            <a:r>
              <a:rPr lang="en-ID" dirty="0" err="1"/>
              <a:t>Tanggal</a:t>
            </a:r>
            <a:r>
              <a:rPr lang="en-ID" dirty="0"/>
              <a:t> </a:t>
            </a:r>
            <a:r>
              <a:rPr lang="en-ID" dirty="0" err="1"/>
              <a:t>ulasan</a:t>
            </a:r>
            <a:r>
              <a:rPr lang="en-ID" dirty="0"/>
              <a:t> </a:t>
            </a:r>
            <a:r>
              <a:rPr lang="en-ID" dirty="0" err="1"/>
              <a:t>terakhir</a:t>
            </a:r>
            <a:r>
              <a:rPr lang="en-ID" dirty="0"/>
              <a:t> yang </a:t>
            </a:r>
            <a:r>
              <a:rPr lang="en-ID" dirty="0" err="1"/>
              <a:t>diterima</a:t>
            </a:r>
            <a:r>
              <a:rPr lang="en-ID" dirty="0"/>
              <a:t> oleh listing.</a:t>
            </a:r>
            <a:endParaRPr lang="en-US" dirty="0"/>
          </a:p>
          <a:p>
            <a:r>
              <a:rPr lang="en-ID" b="1" dirty="0" err="1"/>
              <a:t>reviews_per_month</a:t>
            </a:r>
            <a:r>
              <a:rPr lang="en-ID" dirty="0"/>
              <a:t>: Rata-rata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ulasan</a:t>
            </a:r>
            <a:r>
              <a:rPr lang="en-ID" dirty="0"/>
              <a:t> yang </a:t>
            </a:r>
            <a:r>
              <a:rPr lang="en-ID" dirty="0" err="1"/>
              <a:t>diterima</a:t>
            </a:r>
            <a:r>
              <a:rPr lang="en-ID" dirty="0"/>
              <a:t> listing per </a:t>
            </a:r>
            <a:r>
              <a:rPr lang="en-ID" dirty="0" err="1"/>
              <a:t>bulan</a:t>
            </a:r>
            <a:r>
              <a:rPr lang="en-ID" dirty="0"/>
              <a:t>.</a:t>
            </a:r>
            <a:endParaRPr lang="en-US" dirty="0"/>
          </a:p>
          <a:p>
            <a:r>
              <a:rPr lang="en-ID" b="1" dirty="0" err="1"/>
              <a:t>last_review_status</a:t>
            </a:r>
            <a:r>
              <a:rPr lang="en-ID" b="1" dirty="0"/>
              <a:t>: Status </a:t>
            </a:r>
            <a:r>
              <a:rPr lang="en-ID" b="1" dirty="0" err="1"/>
              <a:t>keberadaan</a:t>
            </a:r>
            <a:r>
              <a:rPr lang="en-ID" b="1" dirty="0"/>
              <a:t> review </a:t>
            </a:r>
            <a:r>
              <a:rPr lang="en-ID" b="1" dirty="0" err="1"/>
              <a:t>dalam</a:t>
            </a:r>
            <a:r>
              <a:rPr lang="en-ID" b="1" dirty="0"/>
              <a:t> 12 </a:t>
            </a:r>
            <a:r>
              <a:rPr lang="en-ID" b="1" dirty="0" err="1"/>
              <a:t>bulan</a:t>
            </a:r>
            <a:r>
              <a:rPr lang="en-ID" b="1" dirty="0"/>
              <a:t> </a:t>
            </a:r>
            <a:r>
              <a:rPr lang="en-ID" b="1" dirty="0" err="1"/>
              <a:t>terakhir</a:t>
            </a:r>
            <a:r>
              <a:rPr lang="en-ID" b="1" dirty="0"/>
              <a:t> (Ada Review </a:t>
            </a:r>
            <a:r>
              <a:rPr lang="en-ID" b="1" dirty="0" err="1"/>
              <a:t>atau</a:t>
            </a:r>
            <a:r>
              <a:rPr lang="en-ID" b="1" dirty="0"/>
              <a:t> Tidak Ada Review).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666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A007A9-A0F0-8C0D-D1B7-21395E1D9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17830-54B1-A43B-94CA-8959A7390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Tabel Akhir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7ECA0-9F7B-F6AE-5F70-242D207852E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44000"/>
            </a:schemeClr>
          </a:solidFill>
        </p:spPr>
        <p:txBody>
          <a:bodyPr>
            <a:noAutofit/>
          </a:bodyPr>
          <a:lstStyle/>
          <a:p>
            <a:r>
              <a:rPr lang="en-ID" b="1" dirty="0" err="1"/>
              <a:t>last_review_status_int</a:t>
            </a:r>
            <a:r>
              <a:rPr lang="en-ID" dirty="0"/>
              <a:t>: </a:t>
            </a:r>
            <a:r>
              <a:rPr lang="en-ID" dirty="0" err="1"/>
              <a:t>Representasi</a:t>
            </a:r>
            <a:r>
              <a:rPr lang="en-ID" dirty="0"/>
              <a:t> </a:t>
            </a:r>
            <a:r>
              <a:rPr lang="en-ID" dirty="0" err="1"/>
              <a:t>numerik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`</a:t>
            </a:r>
            <a:r>
              <a:rPr lang="en-ID" dirty="0" err="1"/>
              <a:t>last_review_status</a:t>
            </a:r>
            <a:r>
              <a:rPr lang="en-ID" dirty="0"/>
              <a:t>` (1 = Ada </a:t>
            </a:r>
            <a:r>
              <a:rPr lang="en-ID" b="1" dirty="0"/>
              <a:t>Review, 0 = Tidak Ada Review).</a:t>
            </a:r>
            <a:endParaRPr lang="en-US" dirty="0"/>
          </a:p>
          <a:p>
            <a:r>
              <a:rPr lang="en-ID" b="1" dirty="0" err="1"/>
              <a:t>calculated_host_listings_count</a:t>
            </a:r>
            <a:r>
              <a:rPr lang="en-ID" dirty="0"/>
              <a:t>: </a:t>
            </a:r>
            <a:r>
              <a:rPr lang="en-ID" dirty="0" err="1"/>
              <a:t>Jumlah</a:t>
            </a:r>
            <a:r>
              <a:rPr lang="en-ID" dirty="0"/>
              <a:t> listing </a:t>
            </a:r>
            <a:r>
              <a:rPr lang="en-ID" dirty="0" err="1"/>
              <a:t>properti</a:t>
            </a:r>
            <a:r>
              <a:rPr lang="en-ID" dirty="0"/>
              <a:t> lain yang </a:t>
            </a:r>
            <a:r>
              <a:rPr lang="en-ID" dirty="0" err="1"/>
              <a:t>dimiliki</a:t>
            </a:r>
            <a:r>
              <a:rPr lang="en-ID" dirty="0"/>
              <a:t> oleh host </a:t>
            </a:r>
            <a:r>
              <a:rPr lang="en-ID" dirty="0" err="1"/>
              <a:t>terkait</a:t>
            </a:r>
            <a:r>
              <a:rPr lang="en-ID" dirty="0"/>
              <a:t>.</a:t>
            </a:r>
            <a:endParaRPr lang="en-US" dirty="0"/>
          </a:p>
          <a:p>
            <a:r>
              <a:rPr lang="en-ID" b="1" dirty="0"/>
              <a:t>availability_365</a:t>
            </a:r>
            <a:r>
              <a:rPr lang="en-ID" dirty="0"/>
              <a:t>: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hari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tahun</a:t>
            </a:r>
            <a:r>
              <a:rPr lang="en-ID" dirty="0"/>
              <a:t> </a:t>
            </a:r>
            <a:r>
              <a:rPr lang="en-ID" dirty="0" err="1"/>
              <a:t>ketika</a:t>
            </a:r>
            <a:r>
              <a:rPr lang="en-ID" dirty="0"/>
              <a:t> </a:t>
            </a:r>
            <a:r>
              <a:rPr lang="en-ID" dirty="0" err="1"/>
              <a:t>properti</a:t>
            </a:r>
            <a:r>
              <a:rPr lang="en-ID" dirty="0"/>
              <a:t> </a:t>
            </a:r>
            <a:r>
              <a:rPr lang="en-ID" dirty="0" err="1"/>
              <a:t>tersedia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disewa</a:t>
            </a:r>
            <a:r>
              <a:rPr lang="en-ID" dirty="0"/>
              <a:t> (0–365 </a:t>
            </a:r>
            <a:r>
              <a:rPr lang="en-ID" dirty="0" err="1"/>
              <a:t>hari</a:t>
            </a:r>
            <a:r>
              <a:rPr lang="en-ID" dirty="0"/>
              <a:t>).</a:t>
            </a:r>
            <a:endParaRPr lang="en-US" dirty="0"/>
          </a:p>
          <a:p>
            <a:r>
              <a:rPr lang="en-ID" b="1" dirty="0" err="1"/>
              <a:t>availability_range</a:t>
            </a:r>
            <a:r>
              <a:rPr lang="en-ID" dirty="0"/>
              <a:t>: </a:t>
            </a:r>
            <a:r>
              <a:rPr lang="en-ID" dirty="0" err="1"/>
              <a:t>Kategori</a:t>
            </a:r>
            <a:r>
              <a:rPr lang="en-ID" dirty="0"/>
              <a:t> </a:t>
            </a:r>
            <a:r>
              <a:rPr lang="en-ID" dirty="0" err="1"/>
              <a:t>tingkat</a:t>
            </a:r>
            <a:r>
              <a:rPr lang="en-ID" dirty="0"/>
              <a:t> </a:t>
            </a:r>
            <a:r>
              <a:rPr lang="en-ID" dirty="0" err="1"/>
              <a:t>ketersediaan</a:t>
            </a:r>
            <a:r>
              <a:rPr lang="en-ID" dirty="0"/>
              <a:t> </a:t>
            </a:r>
            <a:r>
              <a:rPr lang="en-ID" dirty="0" err="1"/>
              <a:t>kamar</a:t>
            </a:r>
            <a:r>
              <a:rPr lang="en-ID" dirty="0"/>
              <a:t> (Tinggi, Sedang,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Rendah</a:t>
            </a:r>
            <a:r>
              <a:rPr lang="en-ID" dirty="0"/>
              <a:t>).</a:t>
            </a:r>
            <a:endParaRPr lang="en-US" dirty="0"/>
          </a:p>
          <a:p>
            <a:r>
              <a:rPr lang="en-ID" b="1" dirty="0" err="1"/>
              <a:t>number_of_reviews_ltm</a:t>
            </a:r>
            <a:r>
              <a:rPr lang="en-ID" dirty="0"/>
              <a:t>: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ulasan</a:t>
            </a:r>
            <a:r>
              <a:rPr lang="en-ID" dirty="0"/>
              <a:t> yang </a:t>
            </a:r>
            <a:r>
              <a:rPr lang="en-ID" dirty="0" err="1"/>
              <a:t>diterima</a:t>
            </a:r>
            <a:r>
              <a:rPr lang="en-ID" dirty="0"/>
              <a:t> listing </a:t>
            </a:r>
            <a:r>
              <a:rPr lang="en-ID" dirty="0" err="1"/>
              <a:t>dalam</a:t>
            </a:r>
            <a:r>
              <a:rPr lang="en-ID" dirty="0"/>
              <a:t> 12 </a:t>
            </a:r>
            <a:r>
              <a:rPr lang="en-ID" dirty="0" err="1"/>
              <a:t>bulan</a:t>
            </a:r>
            <a:r>
              <a:rPr lang="en-ID" dirty="0"/>
              <a:t> </a:t>
            </a:r>
            <a:r>
              <a:rPr lang="en-ID" dirty="0" err="1"/>
              <a:t>terakhir</a:t>
            </a:r>
            <a:r>
              <a:rPr lang="en-ID" dirty="0"/>
              <a:t> (</a:t>
            </a:r>
            <a:r>
              <a:rPr lang="en-ID" dirty="0" err="1"/>
              <a:t>Riview</a:t>
            </a:r>
            <a:r>
              <a:rPr lang="en-ID" dirty="0"/>
              <a:t> </a:t>
            </a:r>
            <a:r>
              <a:rPr lang="en-ID" dirty="0" err="1"/>
              <a:t>tahunan</a:t>
            </a:r>
            <a:r>
              <a:rPr lang="en-ID" dirty="0"/>
              <a:t>).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423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BAB63B-EB0A-2FB9-3331-777C8D6B7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Pemahaman Data</a:t>
            </a:r>
          </a:p>
        </p:txBody>
      </p:sp>
    </p:spTree>
    <p:extLst>
      <p:ext uri="{BB962C8B-B14F-4D97-AF65-F5344CB8AC3E}">
        <p14:creationId xmlns:p14="http://schemas.microsoft.com/office/powerpoint/2010/main" val="4107452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49EA6-2E1A-1AF6-80DE-3DAE18694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568C7F-E377-E6CE-E775-27C3C53CD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386" y="1689101"/>
            <a:ext cx="11656879" cy="516889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A5103C7-BD3E-430A-EEE7-F739D4472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Jenis kamar </a:t>
            </a:r>
          </a:p>
        </p:txBody>
      </p:sp>
    </p:spTree>
    <p:extLst>
      <p:ext uri="{BB962C8B-B14F-4D97-AF65-F5344CB8AC3E}">
        <p14:creationId xmlns:p14="http://schemas.microsoft.com/office/powerpoint/2010/main" val="2363173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E2B7359-8767-5119-EE96-19AABED9C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Jenis kamar </a:t>
            </a:r>
          </a:p>
        </p:txBody>
      </p:sp>
      <p:pic>
        <p:nvPicPr>
          <p:cNvPr id="8" name="Picture 7" descr="A graph with numbers and a bar&#10;&#10;AI-generated content may be incorrect.">
            <a:extLst>
              <a:ext uri="{FF2B5EF4-FFF2-40B4-BE49-F238E27FC236}">
                <a16:creationId xmlns:a16="http://schemas.microsoft.com/office/drawing/2014/main" id="{BE82FEEE-9CB7-FBCF-4077-E4A6B7D67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194856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183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1D52F-2997-676E-7AB7-BB8CA726C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BC6C55-39C0-BC0C-519A-182BB7449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Jenis kamar </a:t>
            </a:r>
          </a:p>
        </p:txBody>
      </p:sp>
      <p:pic>
        <p:nvPicPr>
          <p:cNvPr id="4" name="Picture 3" descr="A graph of a graph showing different colored squares&#10;&#10;AI-generated content may be incorrect.">
            <a:extLst>
              <a:ext uri="{FF2B5EF4-FFF2-40B4-BE49-F238E27FC236}">
                <a16:creationId xmlns:a16="http://schemas.microsoft.com/office/drawing/2014/main" id="{86B46024-A00E-C063-026A-35E17D23D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1898"/>
            <a:ext cx="12192000" cy="516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16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195EA-C270-D076-A67A-231280318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C5932CB-FE14-3830-C8FC-D7A7A31F3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Jenis kamar </a:t>
            </a:r>
          </a:p>
        </p:txBody>
      </p:sp>
      <p:pic>
        <p:nvPicPr>
          <p:cNvPr id="7" name="Picture 6" descr="A blue and red pie chart&#10;&#10;AI-generated content may be incorrect.">
            <a:extLst>
              <a:ext uri="{FF2B5EF4-FFF2-40B4-BE49-F238E27FC236}">
                <a16:creationId xmlns:a16="http://schemas.microsoft.com/office/drawing/2014/main" id="{D5BE3F20-8031-0BD3-2B64-DF78FAAE0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55" b="11446"/>
          <a:stretch>
            <a:fillRect/>
          </a:stretch>
        </p:blipFill>
        <p:spPr>
          <a:xfrm>
            <a:off x="0" y="1355837"/>
            <a:ext cx="12192000" cy="55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56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4F31C-082F-3FBD-CD3D-90713ACDD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C3B806-AA55-9FD6-F835-C6425C51E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Kamar dan Lokasi</a:t>
            </a:r>
          </a:p>
        </p:txBody>
      </p:sp>
      <p:pic>
        <p:nvPicPr>
          <p:cNvPr id="3" name="Picture 2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3E95CC53-8165-1AB6-FAF4-17CCBE043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194856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585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C49C28-C5DE-E438-A97E-03E767B7E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Daftar isi</a:t>
            </a:r>
          </a:p>
        </p:txBody>
      </p:sp>
      <p:sp>
        <p:nvSpPr>
          <p:cNvPr id="205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C11A8-BF7E-C6A7-8B49-0FF1DC113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8"/>
            <a:ext cx="4478020" cy="3845401"/>
          </a:xfrm>
        </p:spPr>
        <p:txBody>
          <a:bodyPr>
            <a:noAutofit/>
          </a:bodyPr>
          <a:lstStyle/>
          <a:p>
            <a:r>
              <a:rPr lang="en-US" dirty="0"/>
              <a:t>Pendahuluan</a:t>
            </a:r>
          </a:p>
          <a:p>
            <a:r>
              <a:rPr lang="en-US" dirty="0"/>
              <a:t>Latar Belakang</a:t>
            </a:r>
          </a:p>
          <a:p>
            <a:r>
              <a:rPr lang="en-US" dirty="0"/>
              <a:t>Pernyataan Masalah</a:t>
            </a:r>
          </a:p>
          <a:p>
            <a:r>
              <a:rPr lang="en-US" dirty="0"/>
              <a:t>Pemahaman Data</a:t>
            </a:r>
          </a:p>
          <a:p>
            <a:r>
              <a:rPr lang="en-US" dirty="0"/>
              <a:t>Analisa Data</a:t>
            </a:r>
          </a:p>
          <a:p>
            <a:r>
              <a:rPr lang="en-US" dirty="0"/>
              <a:t>Kesimpulan dan Rekomendasi</a:t>
            </a:r>
          </a:p>
        </p:txBody>
      </p:sp>
      <p:pic>
        <p:nvPicPr>
          <p:cNvPr id="2050" name="Picture 2" descr="Advanced Planning and Scheduling (APS) | Open Source Integrators">
            <a:extLst>
              <a:ext uri="{FF2B5EF4-FFF2-40B4-BE49-F238E27FC236}">
                <a16:creationId xmlns:a16="http://schemas.microsoft.com/office/drawing/2014/main" id="{C10A147A-BABB-3CFC-E55F-159E70206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2" r="30796"/>
          <a:stretch>
            <a:fillRect/>
          </a:stretch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537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7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2EEA2F-2CB3-3A2E-CF8A-2B8E10280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81BE8EA-70BE-360C-0278-AABFCB801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477500" cy="1325563"/>
          </a:xfrm>
        </p:spPr>
        <p:txBody>
          <a:bodyPr/>
          <a:lstStyle/>
          <a:p>
            <a:pPr algn="ctr"/>
            <a:r>
              <a:rPr lang="en-US" b="1" dirty="0" err="1"/>
              <a:t>Persebaran</a:t>
            </a:r>
            <a:r>
              <a:rPr lang="en-US" b="1" dirty="0"/>
              <a:t> Lokasi berdasar Jenis Kamar</a:t>
            </a:r>
          </a:p>
        </p:txBody>
      </p:sp>
    </p:spTree>
    <p:extLst>
      <p:ext uri="{BB962C8B-B14F-4D97-AF65-F5344CB8AC3E}">
        <p14:creationId xmlns:p14="http://schemas.microsoft.com/office/powerpoint/2010/main" val="2212782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with blue dots&#10;&#10;AI-generated content may be incorrect.">
            <a:extLst>
              <a:ext uri="{FF2B5EF4-FFF2-40B4-BE49-F238E27FC236}">
                <a16:creationId xmlns:a16="http://schemas.microsoft.com/office/drawing/2014/main" id="{6E67747B-E2A3-C770-DCCC-DAE9279B5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386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443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with red dots&#10;&#10;AI-generated content may be incorrect.">
            <a:extLst>
              <a:ext uri="{FF2B5EF4-FFF2-40B4-BE49-F238E27FC236}">
                <a16:creationId xmlns:a16="http://schemas.microsoft.com/office/drawing/2014/main" id="{3A283AC3-1701-A6A6-D917-BFC9F9155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386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70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with green dots&#10;&#10;AI-generated content may be incorrect.">
            <a:extLst>
              <a:ext uri="{FF2B5EF4-FFF2-40B4-BE49-F238E27FC236}">
                <a16:creationId xmlns:a16="http://schemas.microsoft.com/office/drawing/2014/main" id="{7EF1DD7D-32A2-A66E-037B-B16AA46CE0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" y="0"/>
            <a:ext cx="121386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69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with purple dots&#10;&#10;AI-generated content may be incorrect.">
            <a:extLst>
              <a:ext uri="{FF2B5EF4-FFF2-40B4-BE49-F238E27FC236}">
                <a16:creationId xmlns:a16="http://schemas.microsoft.com/office/drawing/2014/main" id="{C7DE6E88-2EB7-6E12-6F9F-48E843210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386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14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83C1A-FE7F-1920-23E5-8EA0264FA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circle with black text&#10;&#10;AI-generated content may be incorrect.">
            <a:extLst>
              <a:ext uri="{FF2B5EF4-FFF2-40B4-BE49-F238E27FC236}">
                <a16:creationId xmlns:a16="http://schemas.microsoft.com/office/drawing/2014/main" id="{613DE748-CE58-92BF-3473-CE04D04D9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6" r="27526" b="12370"/>
          <a:stretch>
            <a:fillRect/>
          </a:stretch>
        </p:blipFill>
        <p:spPr>
          <a:xfrm>
            <a:off x="2432050" y="837927"/>
            <a:ext cx="7327900" cy="602007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A923939-33EF-9C98-925B-E34EDA8BD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Distribusi</a:t>
            </a:r>
            <a:r>
              <a:rPr lang="en-US" dirty="0"/>
              <a:t> Harga Kamar</a:t>
            </a:r>
          </a:p>
        </p:txBody>
      </p:sp>
    </p:spTree>
    <p:extLst>
      <p:ext uri="{BB962C8B-B14F-4D97-AF65-F5344CB8AC3E}">
        <p14:creationId xmlns:p14="http://schemas.microsoft.com/office/powerpoint/2010/main" val="1866759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22101-A026-6C4B-4B78-E32AC60DA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295AA16-AAF1-40F2-92BC-B154CE725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Kamar dan Lokasi</a:t>
            </a:r>
          </a:p>
        </p:txBody>
      </p:sp>
      <p:pic>
        <p:nvPicPr>
          <p:cNvPr id="4" name="Picture 3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367CB54F-F8B4-6930-EF6C-DB56205FB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194856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79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C7F6D-D72D-6CE6-CA4E-3E87AA5BC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ECE0761-1920-D61A-0FCB-4E1869964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Kamar dan Lokasi</a:t>
            </a:r>
          </a:p>
        </p:txBody>
      </p:sp>
      <p:pic>
        <p:nvPicPr>
          <p:cNvPr id="3" name="Picture 2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5CF64A42-8A70-7B09-58A2-01073515E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194856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749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AA471-7BDA-1DC6-A9E2-5A76BFB8A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7F87AA6-DEFE-C937-37E8-BF8BCE3E7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Kamar dan Lokasi</a:t>
            </a:r>
          </a:p>
        </p:txBody>
      </p:sp>
      <p:pic>
        <p:nvPicPr>
          <p:cNvPr id="7" name="Picture 6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2DD01499-21F4-949C-29AC-9DE000B72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194856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147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28EAE-0AA0-AF0B-5D9C-E6D00D895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32EB275-9E34-BFA3-F01C-7D142174B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Kamar dan Lokasi</a:t>
            </a:r>
          </a:p>
        </p:txBody>
      </p:sp>
      <p:pic>
        <p:nvPicPr>
          <p:cNvPr id="3" name="Picture 2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40D32A07-BFD2-5A3D-2897-8DD9C7651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1898"/>
            <a:ext cx="12192000" cy="516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057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15A290-EE17-57F2-3C92-8374F0495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Pendahuluan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48BA0-4886-3387-3122-A30720710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695" y="649480"/>
            <a:ext cx="7265505" cy="5546047"/>
          </a:xfrm>
          <a:noFill/>
        </p:spPr>
        <p:txBody>
          <a:bodyPr anchor="t">
            <a:noAutofit/>
          </a:bodyPr>
          <a:lstStyle/>
          <a:p>
            <a:r>
              <a:rPr lang="en-US" dirty="0"/>
              <a:t>Airbnb adalah </a:t>
            </a:r>
            <a:r>
              <a:rPr lang="en-US" dirty="0" err="1"/>
              <a:t>singkatan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"Air Bed and Breakfast". Para </a:t>
            </a:r>
            <a:r>
              <a:rPr lang="en-US" dirty="0" err="1"/>
              <a:t>pendiri</a:t>
            </a:r>
            <a:r>
              <a:rPr lang="en-US" dirty="0"/>
              <a:t> Airbnb, Brian Chesky, Joe Gebbia, dan Nathan Blecharczyk, memiliki ide untuk </a:t>
            </a:r>
            <a:r>
              <a:rPr lang="en-US" dirty="0" err="1"/>
              <a:t>menyewakan</a:t>
            </a:r>
            <a:r>
              <a:rPr lang="en-US" dirty="0"/>
              <a:t> ruang tamu mereka di San Francisco.</a:t>
            </a:r>
          </a:p>
          <a:p>
            <a:r>
              <a:rPr lang="en-US" dirty="0"/>
              <a:t>Airbnb </a:t>
            </a:r>
            <a:r>
              <a:rPr lang="en-US" dirty="0" err="1"/>
              <a:t>bekerja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memberdayakan</a:t>
            </a:r>
            <a:r>
              <a:rPr lang="en-US" dirty="0"/>
              <a:t> </a:t>
            </a:r>
            <a:r>
              <a:rPr lang="en-US" dirty="0" err="1"/>
              <a:t>siapa</a:t>
            </a:r>
            <a:r>
              <a:rPr lang="en-US" dirty="0"/>
              <a:t> pun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menyewakan</a:t>
            </a:r>
            <a:r>
              <a:rPr lang="en-US" dirty="0"/>
              <a:t> </a:t>
            </a:r>
            <a:r>
              <a:rPr lang="en-US" dirty="0" err="1"/>
              <a:t>kamar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seluruh</a:t>
            </a:r>
            <a:r>
              <a:rPr lang="en-US" dirty="0"/>
              <a:t> </a:t>
            </a:r>
            <a:r>
              <a:rPr lang="en-US" dirty="0" err="1"/>
              <a:t>properti</a:t>
            </a:r>
            <a:r>
              <a:rPr lang="en-US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622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FF241-5175-3D2A-7628-77F215ED4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BBA6A80-7642-5F10-E1A1-280A250D8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Segmen</a:t>
            </a:r>
            <a:r>
              <a:rPr lang="en-US" dirty="0"/>
              <a:t> Harga</a:t>
            </a:r>
          </a:p>
        </p:txBody>
      </p:sp>
      <p:pic>
        <p:nvPicPr>
          <p:cNvPr id="7" name="Picture 6" descr="A chart with different colored squares&#10;&#10;AI-generated content may be incorrect.">
            <a:extLst>
              <a:ext uri="{FF2B5EF4-FFF2-40B4-BE49-F238E27FC236}">
                <a16:creationId xmlns:a16="http://schemas.microsoft.com/office/drawing/2014/main" id="{DA3909B2-E4F9-C07B-293E-4DE9CFF74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194856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542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7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FD0B6-BF87-C3D3-B8DE-C325F733F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AB4FDAC-D7AA-6D16-44DC-B7C5C6EDB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477500" cy="1325563"/>
          </a:xfrm>
        </p:spPr>
        <p:txBody>
          <a:bodyPr/>
          <a:lstStyle/>
          <a:p>
            <a:pPr algn="ctr"/>
            <a:r>
              <a:rPr lang="en-US" b="1" dirty="0" err="1"/>
              <a:t>Persebaran</a:t>
            </a:r>
            <a:r>
              <a:rPr lang="en-US" b="1" dirty="0"/>
              <a:t> Lokasi berdasar Harga</a:t>
            </a:r>
          </a:p>
        </p:txBody>
      </p:sp>
    </p:spTree>
    <p:extLst>
      <p:ext uri="{BB962C8B-B14F-4D97-AF65-F5344CB8AC3E}">
        <p14:creationId xmlns:p14="http://schemas.microsoft.com/office/powerpoint/2010/main" val="11993445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A9E25-E001-0837-4216-ED4A35477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064179-1DE6-22CA-E034-25025594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Persebaran</a:t>
            </a:r>
            <a:r>
              <a:rPr lang="en-US" dirty="0"/>
              <a:t> Lokasi </a:t>
            </a:r>
          </a:p>
        </p:txBody>
      </p:sp>
      <p:pic>
        <p:nvPicPr>
          <p:cNvPr id="4" name="Picture 3" descr="A map with blue dots&#10;&#10;AI-generated content may be incorrect.">
            <a:extLst>
              <a:ext uri="{FF2B5EF4-FFF2-40B4-BE49-F238E27FC236}">
                <a16:creationId xmlns:a16="http://schemas.microsoft.com/office/drawing/2014/main" id="{4844C51D-2D41-0127-EC7A-20788A806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1211618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97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4C3AE-35B8-C2AB-532E-7A917B5EA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with red dots&#10;&#10;AI-generated content may be incorrect.">
            <a:extLst>
              <a:ext uri="{FF2B5EF4-FFF2-40B4-BE49-F238E27FC236}">
                <a16:creationId xmlns:a16="http://schemas.microsoft.com/office/drawing/2014/main" id="{ECE0E916-3282-A9FE-CCD1-4B09BA309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386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494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with green dots&#10;&#10;AI-generated content may be incorrect.">
            <a:extLst>
              <a:ext uri="{FF2B5EF4-FFF2-40B4-BE49-F238E27FC236}">
                <a16:creationId xmlns:a16="http://schemas.microsoft.com/office/drawing/2014/main" id="{FD444688-B8BB-0BDD-5E92-98FE4E84D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386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0518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with purple dots&#10;&#10;AI-generated content may be incorrect.">
            <a:extLst>
              <a:ext uri="{FF2B5EF4-FFF2-40B4-BE49-F238E27FC236}">
                <a16:creationId xmlns:a16="http://schemas.microsoft.com/office/drawing/2014/main" id="{4E696271-4F33-24D3-21C4-0B2B43874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" y="0"/>
            <a:ext cx="121386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1484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C29F8-7C53-706A-C26A-3F65F8C57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9F47AC6-93C4-C533-9DE1-91709FE4D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 dan Lokasi</a:t>
            </a:r>
          </a:p>
        </p:txBody>
      </p:sp>
      <p:pic>
        <p:nvPicPr>
          <p:cNvPr id="7" name="Picture 6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54E22339-262E-D663-3E7A-672773E74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194856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726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52426-965A-DA30-4975-DBC7F66AB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6976194-20C7-42D6-7B19-C3B105D4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 dan Kamar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E723BC-E33B-42C7-F7D5-430F07EE5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229" y="1690688"/>
            <a:ext cx="11494398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948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D7166-D762-6FEF-64F3-3CBF5C9B1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193DF54-BD06-9CE5-0B51-4E0B943BC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 dan Kamar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148DCB-068F-36E3-0124-29ADC4431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" b="227"/>
          <a:stretch/>
        </p:blipFill>
        <p:spPr>
          <a:xfrm>
            <a:off x="0" y="1409700"/>
            <a:ext cx="12192000" cy="545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26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921667-F856-1ABD-2FA4-C04E6093F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latin typeface="Amasis MT Std" panose="02040A02050304020203" pitchFamily="18" charset="0"/>
              </a:rPr>
              <a:t>Analisa Data</a:t>
            </a:r>
          </a:p>
        </p:txBody>
      </p:sp>
    </p:spTree>
    <p:extLst>
      <p:ext uri="{BB962C8B-B14F-4D97-AF65-F5344CB8AC3E}">
        <p14:creationId xmlns:p14="http://schemas.microsoft.com/office/powerpoint/2010/main" val="2157878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3D2B3D-FE84-D2D7-1090-E6671CB9D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2B9002-6C8E-CF8D-ACCC-3C483536C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072F20F-B156-84A8-99F1-DAFF85C62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0DB37A-A597-F828-E978-518E1FEF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6E7EEA-4136-0A7C-2260-CA8093FA5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5A6735-31E6-52BF-14AC-8BF95E635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23488A4-B36A-BA4F-7855-5A4BD5BD0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1F83A9-B09D-A38A-CBDF-A363A6781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C05B29-7685-51E4-1FE9-717349A9A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Pendahuluan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FDA64-171C-F325-5A8B-C2189F633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695" y="649480"/>
            <a:ext cx="7265505" cy="5546047"/>
          </a:xfrm>
          <a:noFill/>
        </p:spPr>
        <p:txBody>
          <a:bodyPr anchor="t">
            <a:noAutofit/>
          </a:bodyPr>
          <a:lstStyle/>
          <a:p>
            <a:r>
              <a:rPr lang="en-US" dirty="0"/>
              <a:t>Airbnb sudah menjadi </a:t>
            </a:r>
            <a:r>
              <a:rPr lang="en-US" dirty="0" err="1"/>
              <a:t>satu</a:t>
            </a:r>
            <a:r>
              <a:rPr lang="en-US" dirty="0"/>
              <a:t> platform untuk menyediakan tempat </a:t>
            </a:r>
            <a:r>
              <a:rPr lang="en-US" dirty="0" err="1"/>
              <a:t>penginapan</a:t>
            </a:r>
            <a:r>
              <a:rPr lang="en-US" dirty="0"/>
              <a:t> yang ada di seluruh dunia dengan </a:t>
            </a:r>
            <a:r>
              <a:rPr lang="en-US" dirty="0" err="1"/>
              <a:t>mempertemukan</a:t>
            </a:r>
            <a:r>
              <a:rPr lang="en-US" dirty="0"/>
              <a:t> para pemilik </a:t>
            </a:r>
            <a:r>
              <a:rPr lang="en-US" dirty="0" err="1"/>
              <a:t>penginapan</a:t>
            </a:r>
            <a:r>
              <a:rPr lang="en-US" dirty="0"/>
              <a:t> dengan orang-orang yang memerlukan tempat </a:t>
            </a:r>
            <a:r>
              <a:rPr lang="en-US" dirty="0" err="1"/>
              <a:t>penginapan</a:t>
            </a:r>
            <a:r>
              <a:rPr lang="en-US" dirty="0"/>
              <a:t> yang </a:t>
            </a:r>
            <a:r>
              <a:rPr lang="en-US" dirty="0" err="1"/>
              <a:t>ekonomis</a:t>
            </a:r>
            <a:r>
              <a:rPr lang="en-US" dirty="0"/>
              <a:t> dan sesuai dengan kebutuhan </a:t>
            </a:r>
            <a:r>
              <a:rPr lang="en-US" dirty="0" err="1"/>
              <a:t>mereka</a:t>
            </a:r>
            <a:r>
              <a:rPr lang="en-US" dirty="0"/>
              <a:t>.</a:t>
            </a:r>
          </a:p>
          <a:p>
            <a:r>
              <a:rPr lang="en-US" dirty="0" err="1"/>
              <a:t>Sumber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https://www.airdna.co/blog/why-is-it-called-Airbnb</a:t>
            </a:r>
            <a:r>
              <a:rPr lang="en-US" dirty="0"/>
              <a:t>; </a:t>
            </a:r>
            <a:r>
              <a:rPr lang="en-US" dirty="0">
                <a:hlinkClick r:id="rId3"/>
              </a:rPr>
              <a:t>https://www.theguardian.com/travel/2013/sep/16/airbnb-travel-revolution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1870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16F51-D3E0-41FD-5079-553A9FCA6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person with different colored squares&#10;&#10;AI-generated content may be incorrect.">
            <a:extLst>
              <a:ext uri="{FF2B5EF4-FFF2-40B4-BE49-F238E27FC236}">
                <a16:creationId xmlns:a16="http://schemas.microsoft.com/office/drawing/2014/main" id="{60A5879A-2D71-0258-8CDB-C23820E4D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9101"/>
            <a:ext cx="12198602" cy="516889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B95F2D6-AC98-9587-3DB4-96AD26737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Reviewer </a:t>
            </a:r>
            <a:r>
              <a:rPr lang="en-US" dirty="0" err="1"/>
              <a:t>terhadap</a:t>
            </a:r>
            <a:r>
              <a:rPr lang="en-US" dirty="0"/>
              <a:t> Jenis Kamar</a:t>
            </a:r>
          </a:p>
        </p:txBody>
      </p:sp>
    </p:spTree>
    <p:extLst>
      <p:ext uri="{BB962C8B-B14F-4D97-AF65-F5344CB8AC3E}">
        <p14:creationId xmlns:p14="http://schemas.microsoft.com/office/powerpoint/2010/main" val="16379877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  <a:alpha val="84000"/>
              </a:schemeClr>
            </a:gs>
            <a:gs pos="100000">
              <a:schemeClr val="accent4">
                <a:lumMod val="30000"/>
                <a:lumOff val="70000"/>
                <a:alpha val="69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A64CA3-46EB-5872-B355-37A0162B9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AC935D-604D-7394-B061-CCDD7190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Jenis kamar </a:t>
            </a:r>
            <a:r>
              <a:rPr lang="en-ID" dirty="0" err="1"/>
              <a:t>berdasarkan</a:t>
            </a:r>
            <a:r>
              <a:rPr lang="en-ID" dirty="0"/>
              <a:t> volume review dan </a:t>
            </a:r>
            <a:r>
              <a:rPr lang="en-ID" dirty="0" err="1"/>
              <a:t>jumlah</a:t>
            </a:r>
            <a:r>
              <a:rPr lang="en-ID" dirty="0"/>
              <a:t> reviewer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46F06D-1428-5548-E2ED-87C4FF642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ID" b="1" dirty="0"/>
              <a:t>Entire home/apt" </a:t>
            </a:r>
            <a:r>
              <a:rPr lang="en-ID" b="1" dirty="0" err="1"/>
              <a:t>secara</a:t>
            </a:r>
            <a:r>
              <a:rPr lang="en-ID" b="1" dirty="0"/>
              <a:t> </a:t>
            </a:r>
            <a:r>
              <a:rPr lang="en-ID" b="1" dirty="0" err="1"/>
              <a:t>jelas</a:t>
            </a:r>
            <a:r>
              <a:rPr lang="en-ID" b="1" dirty="0"/>
              <a:t> </a:t>
            </a:r>
            <a:r>
              <a:rPr lang="en-ID" b="1" dirty="0" err="1"/>
              <a:t>menunjukkan</a:t>
            </a:r>
            <a:r>
              <a:rPr lang="en-ID" b="1" dirty="0"/>
              <a:t> </a:t>
            </a:r>
            <a:r>
              <a:rPr lang="en-ID" b="1" dirty="0" err="1"/>
              <a:t>tingkat</a:t>
            </a:r>
            <a:r>
              <a:rPr lang="en-ID" b="1" dirty="0"/>
              <a:t> </a:t>
            </a:r>
            <a:r>
              <a:rPr lang="en-ID" b="1" dirty="0" err="1"/>
              <a:t>keterlibatan</a:t>
            </a:r>
            <a:r>
              <a:rPr lang="en-ID" b="1" dirty="0"/>
              <a:t> dan </a:t>
            </a:r>
            <a:r>
              <a:rPr lang="en-ID" b="1" dirty="0" err="1"/>
              <a:t>kepuasan</a:t>
            </a:r>
            <a:r>
              <a:rPr lang="en-ID" b="1" dirty="0"/>
              <a:t> </a:t>
            </a:r>
            <a:r>
              <a:rPr lang="en-ID" b="1" dirty="0" err="1"/>
              <a:t>tertinggi</a:t>
            </a:r>
            <a:r>
              <a:rPr lang="en-ID" b="1" dirty="0"/>
              <a:t>  </a:t>
            </a:r>
            <a:r>
              <a:rPr lang="en-ID" dirty="0" err="1"/>
              <a:t>dibandingkan</a:t>
            </a:r>
            <a:r>
              <a:rPr lang="en-ID" dirty="0"/>
              <a:t> </a:t>
            </a:r>
            <a:r>
              <a:rPr lang="en-ID" dirty="0" err="1"/>
              <a:t>tipe</a:t>
            </a:r>
            <a:r>
              <a:rPr lang="en-ID" dirty="0"/>
              <a:t> </a:t>
            </a:r>
            <a:r>
              <a:rPr lang="en-ID" dirty="0" err="1"/>
              <a:t>lainnya</a:t>
            </a:r>
            <a:r>
              <a:rPr lang="en-ID" dirty="0"/>
              <a:t>, (197.249 review). </a:t>
            </a:r>
          </a:p>
          <a:p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merepresentasikan</a:t>
            </a:r>
            <a:r>
              <a:rPr lang="en-ID" dirty="0"/>
              <a:t> </a:t>
            </a:r>
            <a:r>
              <a:rPr lang="en-ID" dirty="0" err="1"/>
              <a:t>mayoritas</a:t>
            </a:r>
            <a:r>
              <a:rPr lang="en-ID" dirty="0"/>
              <a:t> </a:t>
            </a:r>
            <a:r>
              <a:rPr lang="en-ID" dirty="0" err="1"/>
              <a:t>kontribusi</a:t>
            </a:r>
            <a:r>
              <a:rPr lang="en-ID" dirty="0"/>
              <a:t> review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keseluruhan</a:t>
            </a:r>
            <a:r>
              <a:rPr lang="en-ID" dirty="0"/>
              <a:t> platform, </a:t>
            </a:r>
            <a:r>
              <a:rPr lang="en-ID" dirty="0" err="1"/>
              <a:t>menandakan</a:t>
            </a:r>
            <a:r>
              <a:rPr lang="en-ID" dirty="0"/>
              <a:t> bahwa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sering</a:t>
            </a:r>
            <a:r>
              <a:rPr lang="en-ID" dirty="0"/>
              <a:t> </a:t>
            </a:r>
            <a:r>
              <a:rPr lang="en-ID" dirty="0" err="1"/>
              <a:t>menyewa</a:t>
            </a:r>
            <a:r>
              <a:rPr lang="en-ID" dirty="0"/>
              <a:t> </a:t>
            </a:r>
            <a:r>
              <a:rPr lang="en-ID" dirty="0" err="1"/>
              <a:t>tipe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, </a:t>
            </a:r>
            <a:r>
              <a:rPr lang="en-ID" dirty="0" err="1"/>
              <a:t>tetapi</a:t>
            </a:r>
            <a:r>
              <a:rPr lang="en-ID" dirty="0"/>
              <a:t> juga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terdorong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memberikan</a:t>
            </a:r>
            <a:r>
              <a:rPr lang="en-ID" dirty="0"/>
              <a:t> </a:t>
            </a:r>
            <a:r>
              <a:rPr lang="en-ID" dirty="0" err="1"/>
              <a:t>umpan</a:t>
            </a:r>
            <a:r>
              <a:rPr lang="en-ID" dirty="0"/>
              <a:t> </a:t>
            </a:r>
            <a:r>
              <a:rPr lang="en-ID" dirty="0" err="1"/>
              <a:t>balik</a:t>
            </a:r>
            <a:r>
              <a:rPr lang="en-ID" dirty="0"/>
              <a:t>. </a:t>
            </a:r>
          </a:p>
          <a:p>
            <a:r>
              <a:rPr lang="en-ID" dirty="0"/>
              <a:t>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mengindikasikan</a:t>
            </a:r>
            <a:r>
              <a:rPr lang="en-ID" dirty="0"/>
              <a:t> </a:t>
            </a:r>
            <a:r>
              <a:rPr lang="en-ID" b="1" dirty="0" err="1"/>
              <a:t>tingkat</a:t>
            </a:r>
            <a:r>
              <a:rPr lang="en-ID" b="1" dirty="0"/>
              <a:t> </a:t>
            </a:r>
            <a:r>
              <a:rPr lang="en-ID" b="1" dirty="0" err="1"/>
              <a:t>kepuasan</a:t>
            </a:r>
            <a:r>
              <a:rPr lang="en-ID" b="1" dirty="0"/>
              <a:t> yang </a:t>
            </a:r>
            <a:r>
              <a:rPr lang="en-ID" b="1" dirty="0" err="1"/>
              <a:t>tinggi</a:t>
            </a:r>
            <a:r>
              <a:rPr lang="en-ID" dirty="0"/>
              <a:t>, </a:t>
            </a:r>
            <a:r>
              <a:rPr lang="en-ID" dirty="0" err="1"/>
              <a:t>karena</a:t>
            </a:r>
            <a:r>
              <a:rPr lang="en-ID" dirty="0"/>
              <a:t> volume review yang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biasanya</a:t>
            </a:r>
            <a:r>
              <a:rPr lang="en-ID" dirty="0"/>
              <a:t> </a:t>
            </a: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cerminan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pengalaman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yang </a:t>
            </a:r>
            <a:r>
              <a:rPr lang="en-ID" dirty="0" err="1"/>
              <a:t>signifikan</a:t>
            </a:r>
            <a:r>
              <a:rPr lang="en-ID" dirty="0"/>
              <a:t>, </a:t>
            </a:r>
            <a:r>
              <a:rPr lang="en-ID" dirty="0" err="1"/>
              <a:t>baik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positif</a:t>
            </a:r>
            <a:r>
              <a:rPr lang="en-ID" dirty="0"/>
              <a:t> </a:t>
            </a:r>
            <a:r>
              <a:rPr lang="en-ID" dirty="0" err="1"/>
              <a:t>maupun</a:t>
            </a:r>
            <a:r>
              <a:rPr lang="en-ID" dirty="0"/>
              <a:t> negative.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1855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  <a:alpha val="84000"/>
              </a:schemeClr>
            </a:gs>
            <a:gs pos="100000">
              <a:schemeClr val="accent4">
                <a:lumMod val="30000"/>
                <a:lumOff val="70000"/>
                <a:alpha val="69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451A12-8D71-9BAE-8E6B-2D1659C0B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A28D73-32FC-8B1F-6730-46A7379C6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Tipe kamar </a:t>
            </a:r>
            <a:r>
              <a:rPr lang="en-ID" dirty="0" err="1"/>
              <a:t>berdasarkan</a:t>
            </a:r>
            <a:r>
              <a:rPr lang="en-ID" dirty="0"/>
              <a:t> volume review dan </a:t>
            </a:r>
            <a:r>
              <a:rPr lang="en-ID" dirty="0" err="1"/>
              <a:t>jumlah</a:t>
            </a:r>
            <a:r>
              <a:rPr lang="en-ID" dirty="0"/>
              <a:t> reviewer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D7AF6F-69E8-D4E8-4710-85571DA4C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ID" dirty="0"/>
              <a:t>Di </a:t>
            </a:r>
            <a:r>
              <a:rPr lang="en-ID" dirty="0" err="1"/>
              <a:t>posisi</a:t>
            </a:r>
            <a:r>
              <a:rPr lang="en-ID" dirty="0"/>
              <a:t> </a:t>
            </a:r>
            <a:r>
              <a:rPr lang="en-ID" dirty="0" err="1"/>
              <a:t>kedua</a:t>
            </a:r>
            <a:r>
              <a:rPr lang="en-ID" dirty="0"/>
              <a:t>, </a:t>
            </a:r>
            <a:r>
              <a:rPr lang="en-ID" b="1" dirty="0"/>
              <a:t>"Private room"</a:t>
            </a:r>
            <a:r>
              <a:rPr lang="en-ID" dirty="0"/>
              <a:t> (50.609 review), </a:t>
            </a:r>
            <a:r>
              <a:rPr lang="en-ID" dirty="0" err="1"/>
              <a:t>memperlihatkan</a:t>
            </a:r>
            <a:r>
              <a:rPr lang="en-ID" dirty="0"/>
              <a:t> bahwa </a:t>
            </a:r>
            <a:r>
              <a:rPr lang="en-ID" dirty="0" err="1"/>
              <a:t>meskipun</a:t>
            </a:r>
            <a:r>
              <a:rPr lang="en-ID" dirty="0"/>
              <a:t> </a:t>
            </a:r>
            <a:r>
              <a:rPr lang="en-ID" dirty="0" err="1"/>
              <a:t>unitnya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sepopuler</a:t>
            </a:r>
            <a:r>
              <a:rPr lang="en-ID" dirty="0"/>
              <a:t> </a:t>
            </a:r>
            <a:r>
              <a:rPr lang="en-ID" dirty="0" err="1"/>
              <a:t>hunian</a:t>
            </a:r>
            <a:r>
              <a:rPr lang="en-ID" dirty="0"/>
              <a:t> </a:t>
            </a:r>
            <a:r>
              <a:rPr lang="en-ID" dirty="0" err="1"/>
              <a:t>penuh</a:t>
            </a:r>
            <a:r>
              <a:rPr lang="en-ID" dirty="0"/>
              <a:t>, </a:t>
            </a:r>
          </a:p>
          <a:p>
            <a:r>
              <a:rPr lang="en-ID" dirty="0" err="1"/>
              <a:t>minat</a:t>
            </a:r>
            <a:r>
              <a:rPr lang="en-ID" dirty="0"/>
              <a:t> dan </a:t>
            </a:r>
            <a:r>
              <a:rPr lang="en-ID" dirty="0" err="1"/>
              <a:t>keterlibatan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tetap</a:t>
            </a:r>
            <a:r>
              <a:rPr lang="en-ID" dirty="0"/>
              <a:t> </a:t>
            </a:r>
            <a:r>
              <a:rPr lang="en-ID" dirty="0" err="1"/>
              <a:t>substansial</a:t>
            </a:r>
            <a:r>
              <a:rPr lang="en-ID" dirty="0"/>
              <a:t>. 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menunjukkan</a:t>
            </a:r>
            <a:r>
              <a:rPr lang="en-ID" dirty="0"/>
              <a:t> bahwa </a:t>
            </a:r>
            <a:r>
              <a:rPr lang="en-ID" dirty="0" err="1"/>
              <a:t>ada</a:t>
            </a:r>
            <a:r>
              <a:rPr lang="en-ID" dirty="0"/>
              <a:t> </a:t>
            </a:r>
            <a:r>
              <a:rPr lang="en-ID" dirty="0" err="1"/>
              <a:t>segmen</a:t>
            </a:r>
            <a:r>
              <a:rPr lang="en-ID" dirty="0"/>
              <a:t> pasar yang </a:t>
            </a:r>
            <a:r>
              <a:rPr lang="en-ID" dirty="0" err="1"/>
              <a:t>cukup</a:t>
            </a:r>
            <a:r>
              <a:rPr lang="en-ID" dirty="0"/>
              <a:t> </a:t>
            </a:r>
            <a:r>
              <a:rPr lang="en-ID" dirty="0" err="1"/>
              <a:t>aktif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opsi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— </a:t>
            </a:r>
            <a:r>
              <a:rPr lang="en-ID" dirty="0" err="1"/>
              <a:t>biasanya</a:t>
            </a:r>
            <a:r>
              <a:rPr lang="en-ID" dirty="0"/>
              <a:t> </a:t>
            </a:r>
            <a:r>
              <a:rPr lang="en-ID" dirty="0" err="1"/>
              <a:t>wisatawan</a:t>
            </a:r>
            <a:r>
              <a:rPr lang="en-ID" dirty="0"/>
              <a:t> </a:t>
            </a:r>
            <a:r>
              <a:rPr lang="en-ID" dirty="0" err="1"/>
              <a:t>individu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mereka</a:t>
            </a:r>
            <a:r>
              <a:rPr lang="en-ID" dirty="0"/>
              <a:t> yang </a:t>
            </a:r>
            <a:r>
              <a:rPr lang="en-ID" dirty="0" err="1"/>
              <a:t>mencari</a:t>
            </a:r>
            <a:r>
              <a:rPr lang="en-ID" dirty="0"/>
              <a:t> </a:t>
            </a:r>
            <a:r>
              <a:rPr lang="en-ID" dirty="0" err="1"/>
              <a:t>solusi</a:t>
            </a:r>
            <a:r>
              <a:rPr lang="en-ID" dirty="0"/>
              <a:t> </a:t>
            </a:r>
            <a:r>
              <a:rPr lang="en-ID" dirty="0" err="1"/>
              <a:t>ekonomis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tetap</a:t>
            </a:r>
            <a:r>
              <a:rPr lang="en-ID" dirty="0"/>
              <a:t> </a:t>
            </a:r>
            <a:r>
              <a:rPr lang="en-ID" dirty="0" err="1"/>
              <a:t>mempertahankan</a:t>
            </a:r>
            <a:r>
              <a:rPr lang="en-ID" dirty="0"/>
              <a:t> </a:t>
            </a:r>
            <a:r>
              <a:rPr lang="en-ID" dirty="0" err="1"/>
              <a:t>elemen</a:t>
            </a:r>
            <a:r>
              <a:rPr lang="en-ID" dirty="0"/>
              <a:t> </a:t>
            </a:r>
            <a:r>
              <a:rPr lang="en-ID" dirty="0" err="1"/>
              <a:t>privasi</a:t>
            </a:r>
            <a:r>
              <a:rPr lang="en-ID" dirty="0"/>
              <a:t>. </a:t>
            </a:r>
          </a:p>
          <a:p>
            <a:r>
              <a:rPr lang="en-ID" dirty="0" err="1"/>
              <a:t>Tingginya</a:t>
            </a:r>
            <a:r>
              <a:rPr lang="en-ID" dirty="0"/>
              <a:t> volume review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sinyal</a:t>
            </a:r>
            <a:r>
              <a:rPr lang="en-ID" dirty="0"/>
              <a:t> bahwa </a:t>
            </a:r>
            <a:r>
              <a:rPr lang="en-ID" b="1" dirty="0"/>
              <a:t>private room </a:t>
            </a:r>
            <a:r>
              <a:rPr lang="en-ID" b="1" dirty="0" err="1"/>
              <a:t>memiliki</a:t>
            </a:r>
            <a:r>
              <a:rPr lang="en-ID" b="1" dirty="0"/>
              <a:t> </a:t>
            </a:r>
            <a:r>
              <a:rPr lang="en-ID" b="1" dirty="0" err="1"/>
              <a:t>nilai</a:t>
            </a:r>
            <a:r>
              <a:rPr lang="en-ID" b="1" dirty="0"/>
              <a:t> pasar yang </a:t>
            </a:r>
            <a:r>
              <a:rPr lang="en-ID" b="1" dirty="0" err="1"/>
              <a:t>kompetitif</a:t>
            </a:r>
            <a:r>
              <a:rPr lang="en-ID" dirty="0"/>
              <a:t>, </a:t>
            </a:r>
            <a:r>
              <a:rPr lang="en-ID" dirty="0" err="1"/>
              <a:t>terutama</a:t>
            </a:r>
            <a:r>
              <a:rPr lang="en-ID" dirty="0"/>
              <a:t> </a:t>
            </a:r>
            <a:r>
              <a:rPr lang="en-ID" dirty="0" err="1"/>
              <a:t>jika</a:t>
            </a:r>
            <a:r>
              <a:rPr lang="en-ID" dirty="0"/>
              <a:t> </a:t>
            </a:r>
            <a:r>
              <a:rPr lang="en-ID" dirty="0" err="1"/>
              <a:t>ditawarkan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kualitas</a:t>
            </a:r>
            <a:r>
              <a:rPr lang="en-ID" dirty="0"/>
              <a:t> </a:t>
            </a:r>
            <a:r>
              <a:rPr lang="en-ID" dirty="0" err="1"/>
              <a:t>layanan</a:t>
            </a:r>
            <a:r>
              <a:rPr lang="en-ID" dirty="0"/>
              <a:t> dan </a:t>
            </a:r>
            <a:r>
              <a:rPr lang="en-ID" dirty="0" err="1"/>
              <a:t>fasilitas</a:t>
            </a:r>
            <a:r>
              <a:rPr lang="en-ID" dirty="0"/>
              <a:t> yang </a:t>
            </a:r>
            <a:r>
              <a:rPr lang="en-ID" dirty="0" err="1"/>
              <a:t>memadai</a:t>
            </a:r>
            <a:r>
              <a:rPr lang="en-ID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8844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  <a:alpha val="84000"/>
              </a:schemeClr>
            </a:gs>
            <a:gs pos="100000">
              <a:schemeClr val="accent4">
                <a:lumMod val="30000"/>
                <a:lumOff val="70000"/>
                <a:alpha val="69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0ACEDF-BE1E-675B-DC03-28AEB31F5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4ACBA2-D7CA-C99E-1651-6F6B85931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Tipe kamar </a:t>
            </a:r>
            <a:r>
              <a:rPr lang="en-ID" dirty="0" err="1"/>
              <a:t>berdasarkan</a:t>
            </a:r>
            <a:r>
              <a:rPr lang="en-ID" dirty="0"/>
              <a:t> volume review dan </a:t>
            </a:r>
            <a:r>
              <a:rPr lang="en-ID" dirty="0" err="1"/>
              <a:t>jumlah</a:t>
            </a:r>
            <a:r>
              <a:rPr lang="en-ID" dirty="0"/>
              <a:t> reviewer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57BC64-2677-AF63-B0C8-20D85F971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/>
          </a:bodyPr>
          <a:lstStyle/>
          <a:p>
            <a:r>
              <a:rPr lang="en-ID" dirty="0"/>
              <a:t>"Hotel room" dan "Shared room" </a:t>
            </a:r>
            <a:r>
              <a:rPr lang="en-ID" dirty="0" err="1"/>
              <a:t>menunjukkan</a:t>
            </a:r>
            <a:r>
              <a:rPr lang="en-ID" dirty="0"/>
              <a:t> </a:t>
            </a:r>
            <a:r>
              <a:rPr lang="en-ID" dirty="0" err="1"/>
              <a:t>tingkat</a:t>
            </a:r>
            <a:r>
              <a:rPr lang="en-ID" dirty="0"/>
              <a:t> </a:t>
            </a:r>
            <a:r>
              <a:rPr lang="en-ID" dirty="0" err="1"/>
              <a:t>keterlibatan</a:t>
            </a:r>
            <a:r>
              <a:rPr lang="en-ID" dirty="0"/>
              <a:t> yang </a:t>
            </a:r>
            <a:r>
              <a:rPr lang="en-ID" b="1" dirty="0" err="1"/>
              <a:t>relatif</a:t>
            </a:r>
            <a:r>
              <a:rPr lang="en-ID" b="1" dirty="0"/>
              <a:t> </a:t>
            </a:r>
            <a:r>
              <a:rPr lang="en-ID" b="1" dirty="0" err="1"/>
              <a:t>rendah</a:t>
            </a:r>
            <a:r>
              <a:rPr lang="en-ID" dirty="0"/>
              <a:t>, (12.698 dan 2.682 review).</a:t>
            </a:r>
          </a:p>
          <a:p>
            <a:r>
              <a:rPr lang="en-ID" dirty="0"/>
              <a:t> </a:t>
            </a:r>
            <a:r>
              <a:rPr lang="en-ID" dirty="0" err="1"/>
              <a:t>Rendahnya</a:t>
            </a:r>
            <a:r>
              <a:rPr lang="en-ID" dirty="0"/>
              <a:t> volume review pada </a:t>
            </a:r>
            <a:r>
              <a:rPr lang="en-ID" dirty="0" err="1"/>
              <a:t>tipe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mengindikasikan</a:t>
            </a:r>
            <a:r>
              <a:rPr lang="en-ID" dirty="0"/>
              <a:t> bahwa </a:t>
            </a:r>
            <a:r>
              <a:rPr lang="en-ID" dirty="0" err="1"/>
              <a:t>keduanya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b="1" dirty="0" err="1"/>
              <a:t>daya</a:t>
            </a:r>
            <a:r>
              <a:rPr lang="en-ID" b="1" dirty="0"/>
              <a:t> </a:t>
            </a:r>
            <a:r>
              <a:rPr lang="en-ID" b="1" dirty="0" err="1"/>
              <a:t>tarik</a:t>
            </a:r>
            <a:r>
              <a:rPr lang="en-ID" b="1" dirty="0"/>
              <a:t> </a:t>
            </a:r>
            <a:r>
              <a:rPr lang="en-ID" b="1" dirty="0" err="1"/>
              <a:t>terbatas</a:t>
            </a:r>
            <a:r>
              <a:rPr lang="en-ID" b="1" dirty="0"/>
              <a:t> </a:t>
            </a:r>
            <a:r>
              <a:rPr lang="en-ID" dirty="0" err="1"/>
              <a:t>bagi</a:t>
            </a:r>
            <a:r>
              <a:rPr lang="en-ID" dirty="0"/>
              <a:t> </a:t>
            </a:r>
            <a:r>
              <a:rPr lang="en-ID" dirty="0" err="1"/>
              <a:t>mayoritas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. </a:t>
            </a:r>
          </a:p>
          <a:p>
            <a:r>
              <a:rPr lang="en-ID" dirty="0" err="1"/>
              <a:t>Rendahnya</a:t>
            </a:r>
            <a:r>
              <a:rPr lang="en-ID" dirty="0"/>
              <a:t> </a:t>
            </a:r>
            <a:r>
              <a:rPr lang="en-ID" dirty="0" err="1"/>
              <a:t>opsi</a:t>
            </a:r>
            <a:r>
              <a:rPr lang="en-ID" dirty="0"/>
              <a:t> "Hotel room",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terjadi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memilih</a:t>
            </a:r>
            <a:r>
              <a:rPr lang="en-ID" dirty="0"/>
              <a:t> </a:t>
            </a:r>
            <a:r>
              <a:rPr lang="en-ID" dirty="0" err="1"/>
              <a:t>pengalaman</a:t>
            </a:r>
            <a:r>
              <a:rPr lang="en-ID" dirty="0"/>
              <a:t> </a:t>
            </a:r>
            <a:r>
              <a:rPr lang="en-ID" dirty="0" err="1"/>
              <a:t>lokal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suasana</a:t>
            </a:r>
            <a:r>
              <a:rPr lang="en-ID" dirty="0"/>
              <a:t> </a:t>
            </a:r>
            <a:r>
              <a:rPr lang="en-ID" dirty="0" err="1"/>
              <a:t>rumahan</a:t>
            </a:r>
            <a:r>
              <a:rPr lang="en-ID" dirty="0"/>
              <a:t> </a:t>
            </a:r>
            <a:r>
              <a:rPr lang="en-ID" dirty="0" err="1"/>
              <a:t>daripada</a:t>
            </a:r>
            <a:r>
              <a:rPr lang="en-ID" dirty="0"/>
              <a:t> </a:t>
            </a:r>
            <a:r>
              <a:rPr lang="en-ID" dirty="0" err="1"/>
              <a:t>layanan</a:t>
            </a:r>
            <a:r>
              <a:rPr lang="en-ID" dirty="0"/>
              <a:t> hotel </a:t>
            </a:r>
            <a:r>
              <a:rPr lang="en-ID" dirty="0" err="1"/>
              <a:t>standar</a:t>
            </a:r>
            <a:r>
              <a:rPr lang="en-ID" dirty="0"/>
              <a:t>. </a:t>
            </a:r>
          </a:p>
          <a:p>
            <a:r>
              <a:rPr lang="en-ID" dirty="0" err="1"/>
              <a:t>Rendahnya</a:t>
            </a:r>
            <a:r>
              <a:rPr lang="en-ID" dirty="0"/>
              <a:t> </a:t>
            </a:r>
            <a:r>
              <a:rPr lang="en-ID" dirty="0" err="1"/>
              <a:t>opsi</a:t>
            </a:r>
            <a:r>
              <a:rPr lang="en-ID" dirty="0"/>
              <a:t> "Shared room“ </a:t>
            </a:r>
            <a:r>
              <a:rPr lang="en-ID" dirty="0" err="1"/>
              <a:t>cenderung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kurangnya</a:t>
            </a:r>
            <a:r>
              <a:rPr lang="en-ID" dirty="0"/>
              <a:t> </a:t>
            </a:r>
            <a:r>
              <a:rPr lang="en-ID" dirty="0" err="1"/>
              <a:t>privasi</a:t>
            </a:r>
            <a:r>
              <a:rPr lang="en-ID" dirty="0"/>
              <a:t>.</a:t>
            </a:r>
          </a:p>
          <a:p>
            <a:r>
              <a:rPr lang="en-ID" b="1" dirty="0" err="1"/>
              <a:t>Implikasi</a:t>
            </a:r>
            <a:r>
              <a:rPr lang="en-ID" b="1" dirty="0"/>
              <a:t>: Strategi </a:t>
            </a:r>
            <a:r>
              <a:rPr lang="en-ID" b="1" dirty="0" err="1"/>
              <a:t>pengelolaan</a:t>
            </a:r>
            <a:r>
              <a:rPr lang="en-ID" b="1" dirty="0"/>
              <a:t> </a:t>
            </a:r>
            <a:r>
              <a:rPr lang="en-ID" b="1" dirty="0" err="1"/>
              <a:t>inventori</a:t>
            </a:r>
            <a:r>
              <a:rPr lang="en-ID" b="1" dirty="0"/>
              <a:t> dan </a:t>
            </a:r>
            <a:r>
              <a:rPr lang="en-ID" b="1" dirty="0" err="1"/>
              <a:t>promosi</a:t>
            </a:r>
            <a:r>
              <a:rPr lang="en-ID" b="1" dirty="0"/>
              <a:t> </a:t>
            </a:r>
            <a:r>
              <a:rPr lang="en-ID" b="1" dirty="0" err="1"/>
              <a:t>sebaiknya</a:t>
            </a:r>
            <a:r>
              <a:rPr lang="en-ID" b="1" dirty="0"/>
              <a:t> </a:t>
            </a:r>
            <a:r>
              <a:rPr lang="en-ID" b="1" dirty="0" err="1"/>
              <a:t>memprioritaskan</a:t>
            </a:r>
            <a:r>
              <a:rPr lang="en-ID" b="1" dirty="0"/>
              <a:t> </a:t>
            </a:r>
            <a:r>
              <a:rPr lang="en-ID" b="1" dirty="0" err="1"/>
              <a:t>tipe-tipe</a:t>
            </a:r>
            <a:r>
              <a:rPr lang="en-ID" b="1" dirty="0"/>
              <a:t> yang </a:t>
            </a:r>
            <a:r>
              <a:rPr lang="en-ID" b="1" dirty="0" err="1"/>
              <a:t>terbukti</a:t>
            </a:r>
            <a:r>
              <a:rPr lang="en-ID" b="1" dirty="0"/>
              <a:t> </a:t>
            </a:r>
            <a:r>
              <a:rPr lang="en-ID" b="1" dirty="0" err="1"/>
              <a:t>memiliki</a:t>
            </a:r>
            <a:r>
              <a:rPr lang="en-ID" b="1" dirty="0"/>
              <a:t> </a:t>
            </a:r>
            <a:r>
              <a:rPr lang="en-ID" b="1" dirty="0" err="1"/>
              <a:t>tingkat</a:t>
            </a:r>
            <a:r>
              <a:rPr lang="en-ID" b="1" dirty="0"/>
              <a:t> review </a:t>
            </a:r>
            <a:r>
              <a:rPr lang="en-ID" b="1" dirty="0" err="1"/>
              <a:t>tinggi</a:t>
            </a:r>
            <a:r>
              <a:rPr lang="en-ID" b="1" dirty="0"/>
              <a:t>, </a:t>
            </a:r>
            <a:r>
              <a:rPr lang="en-ID" b="1" dirty="0" err="1"/>
              <a:t>sementara</a:t>
            </a:r>
            <a:r>
              <a:rPr lang="en-ID" b="1" dirty="0"/>
              <a:t> </a:t>
            </a:r>
            <a:r>
              <a:rPr lang="en-ID" b="1" dirty="0" err="1"/>
              <a:t>segmen</a:t>
            </a:r>
            <a:r>
              <a:rPr lang="en-ID" b="1" dirty="0"/>
              <a:t> </a:t>
            </a:r>
            <a:r>
              <a:rPr lang="en-ID" b="1" dirty="0" err="1"/>
              <a:t>dengan</a:t>
            </a:r>
            <a:r>
              <a:rPr lang="en-ID" b="1" dirty="0"/>
              <a:t> </a:t>
            </a:r>
            <a:r>
              <a:rPr lang="en-ID" b="1" dirty="0" err="1"/>
              <a:t>keterlibatan</a:t>
            </a:r>
            <a:r>
              <a:rPr lang="en-ID" b="1" dirty="0"/>
              <a:t> </a:t>
            </a:r>
            <a:r>
              <a:rPr lang="en-ID" b="1" dirty="0" err="1"/>
              <a:t>rendah</a:t>
            </a:r>
            <a:r>
              <a:rPr lang="en-ID" b="1" dirty="0"/>
              <a:t> </a:t>
            </a:r>
            <a:r>
              <a:rPr lang="en-ID" b="1" dirty="0" err="1"/>
              <a:t>memerlukan</a:t>
            </a:r>
            <a:r>
              <a:rPr lang="en-ID" b="1" dirty="0"/>
              <a:t> </a:t>
            </a:r>
            <a:r>
              <a:rPr lang="en-ID" b="1" dirty="0" err="1"/>
              <a:t>pendekatan</a:t>
            </a:r>
            <a:r>
              <a:rPr lang="en-ID" b="1" dirty="0"/>
              <a:t> </a:t>
            </a:r>
            <a:r>
              <a:rPr lang="en-ID" b="1" dirty="0" err="1"/>
              <a:t>khusus</a:t>
            </a:r>
            <a:r>
              <a:rPr lang="en-ID" b="1" dirty="0"/>
              <a:t> </a:t>
            </a:r>
            <a:r>
              <a:rPr lang="en-ID" b="1" dirty="0" err="1"/>
              <a:t>atau</a:t>
            </a:r>
            <a:r>
              <a:rPr lang="en-ID" b="1" dirty="0"/>
              <a:t> </a:t>
            </a:r>
            <a:r>
              <a:rPr lang="en-ID" b="1" dirty="0" err="1"/>
              <a:t>reposisi</a:t>
            </a:r>
            <a:r>
              <a:rPr lang="en-ID" b="1" dirty="0"/>
              <a:t> </a:t>
            </a:r>
            <a:r>
              <a:rPr lang="en-ID" b="1" dirty="0" err="1"/>
              <a:t>nilai</a:t>
            </a:r>
            <a:r>
              <a:rPr lang="en-ID" b="1" dirty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408453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CCF07-B9DC-99FA-8277-D71C6506D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444B921-9881-9F2C-3311-BC9913F80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Tingkat </a:t>
            </a:r>
            <a:r>
              <a:rPr lang="en-US" dirty="0" err="1"/>
              <a:t>Okupansi</a:t>
            </a:r>
            <a:endParaRPr lang="en-US" dirty="0"/>
          </a:p>
        </p:txBody>
      </p:sp>
      <p:pic>
        <p:nvPicPr>
          <p:cNvPr id="4" name="Picture 3" descr="A graph of a graph showing different colored squares&#10;&#10;AI-generated content may be incorrect.">
            <a:extLst>
              <a:ext uri="{FF2B5EF4-FFF2-40B4-BE49-F238E27FC236}">
                <a16:creationId xmlns:a16="http://schemas.microsoft.com/office/drawing/2014/main" id="{5DD56986-5050-1B09-DB5E-F521B9B33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1898"/>
            <a:ext cx="12192000" cy="516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9921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AE205-8A1D-E95B-049A-7B939B949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Berdasarkan Tingkat </a:t>
            </a:r>
            <a:r>
              <a:rPr lang="en-US" dirty="0" err="1"/>
              <a:t>okupansi</a:t>
            </a:r>
            <a:r>
              <a:rPr lang="en-US" dirty="0"/>
              <a:t> per bulan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350B5-63AA-1E28-AD71-1DEA91C3E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D" dirty="0"/>
              <a:t>"Entire home/apt" </a:t>
            </a:r>
            <a:r>
              <a:rPr lang="en-ID" b="1" dirty="0" err="1"/>
              <a:t>mencatat</a:t>
            </a:r>
            <a:r>
              <a:rPr lang="en-ID" b="1" dirty="0"/>
              <a:t> </a:t>
            </a:r>
            <a:r>
              <a:rPr lang="en-ID" b="1" dirty="0" err="1"/>
              <a:t>tingkat</a:t>
            </a:r>
            <a:r>
              <a:rPr lang="en-ID" b="1" dirty="0"/>
              <a:t> </a:t>
            </a:r>
            <a:r>
              <a:rPr lang="en-ID" b="1" dirty="0" err="1"/>
              <a:t>okupansi</a:t>
            </a:r>
            <a:r>
              <a:rPr lang="en-ID" b="1" dirty="0"/>
              <a:t> </a:t>
            </a:r>
            <a:r>
              <a:rPr lang="en-ID" b="1" dirty="0" err="1"/>
              <a:t>tertinggi</a:t>
            </a:r>
            <a:r>
              <a:rPr lang="en-ID" dirty="0"/>
              <a:t> (rata-rata 0,96 review per </a:t>
            </a:r>
            <a:r>
              <a:rPr lang="en-ID" dirty="0" err="1"/>
              <a:t>bulan</a:t>
            </a:r>
            <a:r>
              <a:rPr lang="en-ID" dirty="0"/>
              <a:t> per unit), yang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signifikan</a:t>
            </a:r>
            <a:r>
              <a:rPr lang="en-ID" dirty="0"/>
              <a:t> </a:t>
            </a:r>
            <a:r>
              <a:rPr lang="en-ID" dirty="0" err="1"/>
              <a:t>mengungguli</a:t>
            </a:r>
            <a:r>
              <a:rPr lang="en-ID" dirty="0"/>
              <a:t> </a:t>
            </a:r>
            <a:r>
              <a:rPr lang="en-ID" dirty="0" err="1"/>
              <a:t>tipe</a:t>
            </a:r>
            <a:r>
              <a:rPr lang="en-ID" dirty="0"/>
              <a:t> </a:t>
            </a:r>
            <a:r>
              <a:rPr lang="en-ID" dirty="0" err="1"/>
              <a:t>lainnya</a:t>
            </a:r>
            <a:r>
              <a:rPr lang="en-ID" dirty="0"/>
              <a:t>. </a:t>
            </a:r>
          </a:p>
          <a:p>
            <a:r>
              <a:rPr lang="en-ID" b="1" dirty="0"/>
              <a:t>Angka </a:t>
            </a:r>
            <a:r>
              <a:rPr lang="en-ID" b="1" dirty="0" err="1"/>
              <a:t>ini</a:t>
            </a:r>
            <a:r>
              <a:rPr lang="en-ID" b="1" dirty="0"/>
              <a:t> </a:t>
            </a:r>
            <a:r>
              <a:rPr lang="en-ID" b="1" dirty="0" err="1"/>
              <a:t>menandakan</a:t>
            </a:r>
            <a:r>
              <a:rPr lang="en-ID" b="1" dirty="0"/>
              <a:t> </a:t>
            </a:r>
            <a:r>
              <a:rPr lang="en-ID" b="1" dirty="0" err="1"/>
              <a:t>tingkat</a:t>
            </a:r>
            <a:r>
              <a:rPr lang="en-ID" b="1" dirty="0"/>
              <a:t> </a:t>
            </a:r>
            <a:r>
              <a:rPr lang="en-ID" b="1" dirty="0" err="1"/>
              <a:t>hunian</a:t>
            </a:r>
            <a:r>
              <a:rPr lang="en-ID" b="1" dirty="0"/>
              <a:t> yang </a:t>
            </a:r>
            <a:r>
              <a:rPr lang="en-ID" b="1" dirty="0" err="1"/>
              <a:t>tinggi</a:t>
            </a:r>
            <a:r>
              <a:rPr lang="en-ID" b="1" dirty="0"/>
              <a:t> dan </a:t>
            </a:r>
            <a:r>
              <a:rPr lang="en-ID" b="1" dirty="0" err="1"/>
              <a:t>konsisten</a:t>
            </a:r>
            <a:r>
              <a:rPr lang="en-ID" dirty="0"/>
              <a:t>,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menunjukkan</a:t>
            </a:r>
            <a:r>
              <a:rPr lang="en-ID" dirty="0"/>
              <a:t> bahwa unit </a:t>
            </a:r>
            <a:r>
              <a:rPr lang="en-ID" dirty="0" err="1"/>
              <a:t>hunian</a:t>
            </a:r>
            <a:r>
              <a:rPr lang="en-ID" dirty="0"/>
              <a:t> </a:t>
            </a:r>
            <a:r>
              <a:rPr lang="en-ID" dirty="0" err="1"/>
              <a:t>penuh</a:t>
            </a:r>
            <a:r>
              <a:rPr lang="en-ID" dirty="0"/>
              <a:t> </a:t>
            </a:r>
            <a:r>
              <a:rPr lang="en-ID" dirty="0" err="1"/>
              <a:t>tetap</a:t>
            </a:r>
            <a:r>
              <a:rPr lang="en-ID" dirty="0"/>
              <a:t> </a:t>
            </a:r>
            <a:r>
              <a:rPr lang="en-ID" b="1" dirty="0" err="1"/>
              <a:t>menjadi</a:t>
            </a:r>
            <a:r>
              <a:rPr lang="en-ID" b="1" dirty="0"/>
              <a:t> </a:t>
            </a:r>
            <a:r>
              <a:rPr lang="en-ID" b="1" dirty="0" err="1"/>
              <a:t>pilihan</a:t>
            </a:r>
            <a:r>
              <a:rPr lang="en-ID" b="1" dirty="0"/>
              <a:t> </a:t>
            </a:r>
            <a:r>
              <a:rPr lang="en-ID" dirty="0" err="1"/>
              <a:t>utama</a:t>
            </a:r>
            <a:r>
              <a:rPr lang="en-ID" dirty="0"/>
              <a:t> </a:t>
            </a:r>
            <a:r>
              <a:rPr lang="en-ID" dirty="0" err="1"/>
              <a:t>wisatawan</a:t>
            </a:r>
            <a:r>
              <a:rPr lang="en-ID" dirty="0"/>
              <a:t>. </a:t>
            </a:r>
          </a:p>
          <a:p>
            <a:r>
              <a:rPr lang="en-ID" dirty="0" err="1"/>
              <a:t>Tingginya</a:t>
            </a:r>
            <a:r>
              <a:rPr lang="en-ID" dirty="0"/>
              <a:t> </a:t>
            </a:r>
            <a:r>
              <a:rPr lang="en-ID" dirty="0" err="1"/>
              <a:t>intensitas</a:t>
            </a:r>
            <a:r>
              <a:rPr lang="en-ID" dirty="0"/>
              <a:t> review </a:t>
            </a:r>
            <a:r>
              <a:rPr lang="en-ID" dirty="0" err="1"/>
              <a:t>mengimplikasikan</a:t>
            </a:r>
            <a:r>
              <a:rPr lang="en-ID" dirty="0"/>
              <a:t> bahwa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sering</a:t>
            </a:r>
            <a:r>
              <a:rPr lang="en-ID" dirty="0"/>
              <a:t> </a:t>
            </a:r>
            <a:r>
              <a:rPr lang="en-ID" dirty="0" err="1"/>
              <a:t>menyewa</a:t>
            </a:r>
            <a:r>
              <a:rPr lang="en-ID" dirty="0"/>
              <a:t> </a:t>
            </a:r>
            <a:r>
              <a:rPr lang="en-ID" dirty="0" err="1"/>
              <a:t>tipe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, </a:t>
            </a:r>
            <a:r>
              <a:rPr lang="en-ID" dirty="0" err="1"/>
              <a:t>tetapi</a:t>
            </a:r>
            <a:r>
              <a:rPr lang="en-ID" dirty="0"/>
              <a:t> juga </a:t>
            </a:r>
            <a:r>
              <a:rPr lang="en-ID" dirty="0" err="1"/>
              <a:t>cukup</a:t>
            </a:r>
            <a:r>
              <a:rPr lang="en-ID" dirty="0"/>
              <a:t> </a:t>
            </a:r>
            <a:r>
              <a:rPr lang="en-ID" dirty="0" err="1"/>
              <a:t>puas</a:t>
            </a:r>
            <a:r>
              <a:rPr lang="en-ID" dirty="0"/>
              <a:t> </a:t>
            </a:r>
            <a:r>
              <a:rPr lang="en-ID" dirty="0" err="1"/>
              <a:t>hingga</a:t>
            </a:r>
            <a:r>
              <a:rPr lang="en-ID" dirty="0"/>
              <a:t> </a:t>
            </a:r>
            <a:r>
              <a:rPr lang="en-ID" dirty="0" err="1"/>
              <a:t>terdorong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memberikan</a:t>
            </a:r>
            <a:r>
              <a:rPr lang="en-ID" dirty="0"/>
              <a:t> review. </a:t>
            </a:r>
          </a:p>
          <a:p>
            <a:r>
              <a:rPr lang="en-ID" dirty="0"/>
              <a:t>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memperkuat</a:t>
            </a:r>
            <a:r>
              <a:rPr lang="en-ID" dirty="0"/>
              <a:t> </a:t>
            </a:r>
            <a:r>
              <a:rPr lang="en-ID" dirty="0" err="1"/>
              <a:t>posisi</a:t>
            </a:r>
            <a:r>
              <a:rPr lang="en-ID" dirty="0"/>
              <a:t> "Entire home/apt"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b="1" dirty="0" err="1"/>
              <a:t>segmen</a:t>
            </a:r>
            <a:r>
              <a:rPr lang="en-ID" b="1" dirty="0"/>
              <a:t> </a:t>
            </a:r>
            <a:r>
              <a:rPr lang="en-ID" b="1" dirty="0" err="1"/>
              <a:t>unggulan</a:t>
            </a:r>
            <a:r>
              <a:rPr lang="en-ID" dirty="0"/>
              <a:t> yang </a:t>
            </a:r>
            <a:r>
              <a:rPr lang="en-ID" dirty="0" err="1"/>
              <a:t>layak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diprioritaskan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strategi </a:t>
            </a:r>
            <a:r>
              <a:rPr lang="en-ID" dirty="0" err="1"/>
              <a:t>penyewaan</a:t>
            </a:r>
            <a:r>
              <a:rPr lang="en-ID" dirty="0"/>
              <a:t> dan </a:t>
            </a:r>
            <a:r>
              <a:rPr lang="en-ID" dirty="0" err="1"/>
              <a:t>ekspansi</a:t>
            </a:r>
            <a:r>
              <a:rPr lang="en-ID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8521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3C23A0-47A7-061E-BAE6-E606D2CCA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EF876-F940-4C93-E836-C6C66B9CA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Berdasarkan Tingkat </a:t>
            </a:r>
            <a:r>
              <a:rPr lang="en-US" dirty="0" err="1"/>
              <a:t>okupansi</a:t>
            </a:r>
            <a:r>
              <a:rPr lang="en-US" dirty="0"/>
              <a:t> per bulan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D40-162D-B376-9A2D-D7065CFD9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D" dirty="0"/>
              <a:t>"Private room" </a:t>
            </a:r>
            <a:r>
              <a:rPr lang="en-ID" dirty="0" err="1"/>
              <a:t>menempati</a:t>
            </a:r>
            <a:r>
              <a:rPr lang="en-ID" dirty="0"/>
              <a:t> </a:t>
            </a:r>
            <a:r>
              <a:rPr lang="en-ID" b="1" dirty="0" err="1"/>
              <a:t>posisi</a:t>
            </a:r>
            <a:r>
              <a:rPr lang="en-ID" b="1" dirty="0"/>
              <a:t> </a:t>
            </a:r>
            <a:r>
              <a:rPr lang="en-ID" b="1" dirty="0" err="1"/>
              <a:t>kedua</a:t>
            </a:r>
            <a:r>
              <a:rPr lang="en-ID" b="1" dirty="0"/>
              <a:t> </a:t>
            </a:r>
            <a:r>
              <a:rPr lang="en-ID" dirty="0"/>
              <a:t>(0,58 review per </a:t>
            </a:r>
            <a:r>
              <a:rPr lang="en-ID" dirty="0" err="1"/>
              <a:t>bulan</a:t>
            </a:r>
            <a:r>
              <a:rPr lang="en-ID" dirty="0"/>
              <a:t>), </a:t>
            </a:r>
            <a:r>
              <a:rPr lang="en-ID" dirty="0" err="1"/>
              <a:t>mengungguli</a:t>
            </a:r>
            <a:r>
              <a:rPr lang="en-ID" dirty="0"/>
              <a:t> "Hotel room" (0,46) </a:t>
            </a:r>
          </a:p>
          <a:p>
            <a:r>
              <a:rPr lang="en-ID" dirty="0" err="1"/>
              <a:t>meskipun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sisi</a:t>
            </a:r>
            <a:r>
              <a:rPr lang="en-ID" dirty="0"/>
              <a:t> </a:t>
            </a:r>
            <a:r>
              <a:rPr lang="en-ID" dirty="0" err="1"/>
              <a:t>persepsi</a:t>
            </a:r>
            <a:r>
              <a:rPr lang="en-ID" dirty="0"/>
              <a:t> </a:t>
            </a:r>
            <a:r>
              <a:rPr lang="en-ID" dirty="0" err="1"/>
              <a:t>awal</a:t>
            </a:r>
            <a:r>
              <a:rPr lang="en-ID" dirty="0"/>
              <a:t>, hotel room </a:t>
            </a:r>
            <a:r>
              <a:rPr lang="en-ID" dirty="0" err="1"/>
              <a:t>umumnya</a:t>
            </a:r>
            <a:r>
              <a:rPr lang="en-ID" dirty="0"/>
              <a:t> </a:t>
            </a:r>
            <a:r>
              <a:rPr lang="en-ID" dirty="0" err="1"/>
              <a:t>dianggap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komersial</a:t>
            </a:r>
            <a:r>
              <a:rPr lang="en-ID" dirty="0"/>
              <a:t>. </a:t>
            </a:r>
          </a:p>
          <a:p>
            <a:r>
              <a:rPr lang="en-ID" dirty="0"/>
              <a:t>Ini </a:t>
            </a:r>
            <a:r>
              <a:rPr lang="en-ID" dirty="0" err="1"/>
              <a:t>menunjukkan</a:t>
            </a:r>
            <a:r>
              <a:rPr lang="en-ID" dirty="0"/>
              <a:t> bahwa </a:t>
            </a:r>
            <a:r>
              <a:rPr lang="en-ID" dirty="0" err="1"/>
              <a:t>segmen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tertentu</a:t>
            </a:r>
            <a:r>
              <a:rPr lang="en-ID" dirty="0"/>
              <a:t>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melihat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dan </a:t>
            </a:r>
            <a:r>
              <a:rPr lang="en-ID" dirty="0" err="1"/>
              <a:t>kenyamanan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menyewa</a:t>
            </a:r>
            <a:r>
              <a:rPr lang="en-ID" dirty="0"/>
              <a:t> </a:t>
            </a:r>
            <a:r>
              <a:rPr lang="en-ID" dirty="0" err="1"/>
              <a:t>ruang</a:t>
            </a:r>
            <a:r>
              <a:rPr lang="en-ID" dirty="0"/>
              <a:t> </a:t>
            </a:r>
            <a:r>
              <a:rPr lang="en-ID" dirty="0" err="1"/>
              <a:t>pribadi</a:t>
            </a:r>
            <a:r>
              <a:rPr lang="en-ID" dirty="0"/>
              <a:t> di </a:t>
            </a:r>
            <a:r>
              <a:rPr lang="en-ID" dirty="0" err="1"/>
              <a:t>lingkungan</a:t>
            </a:r>
            <a:r>
              <a:rPr lang="en-ID" dirty="0"/>
              <a:t> </a:t>
            </a:r>
            <a:r>
              <a:rPr lang="en-ID" dirty="0" err="1"/>
              <a:t>domestik</a:t>
            </a:r>
            <a:r>
              <a:rPr lang="en-ID" dirty="0"/>
              <a:t>. </a:t>
            </a:r>
          </a:p>
          <a:p>
            <a:r>
              <a:rPr lang="en-ID" dirty="0" err="1"/>
              <a:t>Implikasi</a:t>
            </a:r>
            <a:r>
              <a:rPr lang="en-ID" dirty="0"/>
              <a:t>: </a:t>
            </a:r>
            <a:r>
              <a:rPr lang="en-ID" dirty="0" err="1"/>
              <a:t>penyedia</a:t>
            </a:r>
            <a:r>
              <a:rPr lang="en-ID" dirty="0"/>
              <a:t> </a:t>
            </a:r>
            <a:r>
              <a:rPr lang="en-ID" dirty="0" err="1"/>
              <a:t>properti</a:t>
            </a:r>
            <a:r>
              <a:rPr lang="en-ID" dirty="0"/>
              <a:t> </a:t>
            </a:r>
            <a:r>
              <a:rPr lang="en-ID" dirty="0" err="1"/>
              <a:t>perlu</a:t>
            </a:r>
            <a:r>
              <a:rPr lang="en-ID" dirty="0"/>
              <a:t> </a:t>
            </a:r>
            <a:r>
              <a:rPr lang="en-ID" dirty="0" err="1"/>
              <a:t>mempertimbangkan</a:t>
            </a:r>
            <a:r>
              <a:rPr lang="en-ID" dirty="0"/>
              <a:t> </a:t>
            </a:r>
            <a:r>
              <a:rPr lang="en-ID" b="1" dirty="0" err="1"/>
              <a:t>penambahan</a:t>
            </a:r>
            <a:r>
              <a:rPr lang="en-ID" b="1" dirty="0"/>
              <a:t> unit private room</a:t>
            </a:r>
            <a:r>
              <a:rPr lang="en-ID" dirty="0"/>
              <a:t>, </a:t>
            </a:r>
            <a:r>
              <a:rPr lang="en-ID" dirty="0" err="1"/>
              <a:t>khususnya</a:t>
            </a:r>
            <a:r>
              <a:rPr lang="en-ID" dirty="0"/>
              <a:t> di </a:t>
            </a:r>
            <a:r>
              <a:rPr lang="en-ID" dirty="0" err="1"/>
              <a:t>lokasi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permintaan</a:t>
            </a:r>
            <a:r>
              <a:rPr lang="en-ID" dirty="0"/>
              <a:t> </a:t>
            </a:r>
            <a:r>
              <a:rPr lang="en-ID" dirty="0" err="1"/>
              <a:t>tinggi</a:t>
            </a:r>
            <a:r>
              <a:rPr lang="en-ID" dirty="0"/>
              <a:t>,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 </a:t>
            </a:r>
            <a:r>
              <a:rPr lang="en-ID" dirty="0" err="1"/>
              <a:t>ruang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meningkatkan</a:t>
            </a:r>
            <a:r>
              <a:rPr lang="en-ID" dirty="0"/>
              <a:t> </a:t>
            </a:r>
            <a:r>
              <a:rPr lang="en-ID" dirty="0" err="1"/>
              <a:t>pendapatan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segmen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biaya</a:t>
            </a:r>
            <a:r>
              <a:rPr lang="en-ID" dirty="0"/>
              <a:t> </a:t>
            </a:r>
            <a:r>
              <a:rPr lang="en-ID" dirty="0" err="1"/>
              <a:t>investasi</a:t>
            </a:r>
            <a:r>
              <a:rPr lang="en-ID" dirty="0"/>
              <a:t> yang </a:t>
            </a:r>
            <a:r>
              <a:rPr lang="en-ID" dirty="0" err="1"/>
              <a:t>relatif</a:t>
            </a:r>
            <a:r>
              <a:rPr lang="en-ID" dirty="0"/>
              <a:t> </a:t>
            </a:r>
            <a:r>
              <a:rPr lang="en-ID" dirty="0" err="1"/>
              <a:t>rendah</a:t>
            </a:r>
            <a:r>
              <a:rPr lang="en-ID" dirty="0"/>
              <a:t> </a:t>
            </a:r>
            <a:r>
              <a:rPr lang="en-ID" dirty="0" err="1"/>
              <a:t>dibandingkan</a:t>
            </a:r>
            <a:r>
              <a:rPr lang="en-ID" dirty="0"/>
              <a:t> entire unit.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9866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D2810A-688D-D971-0A56-3EF46E187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3A147-C329-5A9E-B74B-33C230701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Berdasarkan Tingkat </a:t>
            </a:r>
            <a:r>
              <a:rPr lang="en-US" dirty="0" err="1"/>
              <a:t>okupansi</a:t>
            </a:r>
            <a:r>
              <a:rPr lang="en-US" dirty="0"/>
              <a:t> per bulan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7928D-7816-C70E-B516-11837CA27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dirty="0"/>
              <a:t>"Shared room" </a:t>
            </a:r>
            <a:r>
              <a:rPr lang="en-ID" dirty="0" err="1"/>
              <a:t>menunjukkan</a:t>
            </a:r>
            <a:r>
              <a:rPr lang="en-ID" dirty="0"/>
              <a:t> </a:t>
            </a:r>
            <a:r>
              <a:rPr lang="en-ID" dirty="0" err="1"/>
              <a:t>okupansi</a:t>
            </a:r>
            <a:r>
              <a:rPr lang="en-ID" dirty="0"/>
              <a:t> </a:t>
            </a:r>
            <a:r>
              <a:rPr lang="en-ID" dirty="0" err="1"/>
              <a:t>terendah</a:t>
            </a:r>
            <a:r>
              <a:rPr lang="en-ID" dirty="0"/>
              <a:t> (0,28 review per </a:t>
            </a:r>
            <a:r>
              <a:rPr lang="en-ID" dirty="0" err="1"/>
              <a:t>bulan</a:t>
            </a:r>
            <a:r>
              <a:rPr lang="en-ID" dirty="0"/>
              <a:t> per unit),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diartikan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rendahnya</a:t>
            </a:r>
            <a:r>
              <a:rPr lang="en-ID" dirty="0"/>
              <a:t> </a:t>
            </a:r>
            <a:r>
              <a:rPr lang="en-ID" dirty="0" err="1"/>
              <a:t>permintaan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kurangnya</a:t>
            </a:r>
            <a:r>
              <a:rPr lang="en-ID" dirty="0"/>
              <a:t> </a:t>
            </a:r>
            <a:r>
              <a:rPr lang="en-ID" dirty="0" err="1"/>
              <a:t>minat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pasar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tipe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. </a:t>
            </a:r>
          </a:p>
          <a:p>
            <a:r>
              <a:rPr lang="en-ID" dirty="0"/>
              <a:t>Strategi </a:t>
            </a:r>
            <a:r>
              <a:rPr lang="en-ID" dirty="0" err="1"/>
              <a:t>penyewaan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tipe</a:t>
            </a:r>
            <a:r>
              <a:rPr lang="en-ID" dirty="0"/>
              <a:t> shared room </a:t>
            </a:r>
            <a:r>
              <a:rPr lang="en-ID" dirty="0" err="1"/>
              <a:t>sebaiknya</a:t>
            </a:r>
            <a:r>
              <a:rPr lang="en-ID" dirty="0"/>
              <a:t> </a:t>
            </a:r>
            <a:r>
              <a:rPr lang="en-ID" dirty="0" err="1"/>
              <a:t>difokuskan</a:t>
            </a:r>
            <a:r>
              <a:rPr lang="en-ID" dirty="0"/>
              <a:t> pada </a:t>
            </a:r>
            <a:r>
              <a:rPr lang="en-ID" dirty="0" err="1"/>
              <a:t>reposisi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— </a:t>
            </a:r>
            <a:r>
              <a:rPr lang="en-ID" dirty="0" err="1"/>
              <a:t>misalnya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menyasar</a:t>
            </a:r>
            <a:r>
              <a:rPr lang="en-ID" dirty="0"/>
              <a:t> </a:t>
            </a:r>
            <a:r>
              <a:rPr lang="en-ID" b="1" dirty="0" err="1"/>
              <a:t>wisatawan</a:t>
            </a:r>
            <a:r>
              <a:rPr lang="en-ID" b="1" dirty="0"/>
              <a:t> </a:t>
            </a:r>
            <a:r>
              <a:rPr lang="en-ID" b="1" dirty="0" err="1"/>
              <a:t>berkelompok</a:t>
            </a:r>
            <a:r>
              <a:rPr lang="en-ID" dirty="0"/>
              <a:t>, </a:t>
            </a:r>
            <a:r>
              <a:rPr lang="en-ID" b="1" dirty="0" err="1"/>
              <a:t>pengunjung</a:t>
            </a:r>
            <a:r>
              <a:rPr lang="en-ID" b="1" dirty="0"/>
              <a:t> </a:t>
            </a:r>
            <a:r>
              <a:rPr lang="en-ID" b="1" dirty="0" err="1"/>
              <a:t>berdurasi</a:t>
            </a:r>
            <a:r>
              <a:rPr lang="en-ID" b="1" dirty="0"/>
              <a:t> </a:t>
            </a:r>
            <a:r>
              <a:rPr lang="en-ID" b="1" dirty="0" err="1"/>
              <a:t>panjang</a:t>
            </a:r>
            <a:r>
              <a:rPr lang="en-ID" dirty="0"/>
              <a:t>,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b="1" dirty="0"/>
              <a:t>program </a:t>
            </a:r>
            <a:r>
              <a:rPr lang="en-ID" b="1" dirty="0" err="1"/>
              <a:t>komunitas</a:t>
            </a:r>
            <a:r>
              <a:rPr lang="en-ID" dirty="0"/>
              <a:t>.</a:t>
            </a:r>
          </a:p>
          <a:p>
            <a:r>
              <a:rPr lang="en-ID" dirty="0"/>
              <a:t>Jika </a:t>
            </a:r>
            <a:r>
              <a:rPr lang="en-ID" dirty="0" err="1"/>
              <a:t>minat</a:t>
            </a:r>
            <a:r>
              <a:rPr lang="en-ID" dirty="0"/>
              <a:t> </a:t>
            </a:r>
            <a:r>
              <a:rPr lang="en-ID" dirty="0" err="1"/>
              <a:t>tetap</a:t>
            </a:r>
            <a:r>
              <a:rPr lang="en-ID" dirty="0"/>
              <a:t> </a:t>
            </a:r>
            <a:r>
              <a:rPr lang="en-ID" dirty="0" err="1"/>
              <a:t>rendah</a:t>
            </a:r>
            <a:r>
              <a:rPr lang="en-ID" dirty="0"/>
              <a:t>, </a:t>
            </a:r>
            <a:r>
              <a:rPr lang="en-ID" dirty="0" err="1"/>
              <a:t>pendekatan</a:t>
            </a:r>
            <a:r>
              <a:rPr lang="en-ID" dirty="0"/>
              <a:t> optimal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b="1" dirty="0" err="1"/>
              <a:t>mengalihkan</a:t>
            </a:r>
            <a:r>
              <a:rPr lang="en-ID" b="1" dirty="0"/>
              <a:t> </a:t>
            </a:r>
            <a:r>
              <a:rPr lang="en-ID" b="1" dirty="0" err="1"/>
              <a:t>properti</a:t>
            </a:r>
            <a:r>
              <a:rPr lang="en-ID" b="1" dirty="0"/>
              <a:t> </a:t>
            </a:r>
            <a:r>
              <a:rPr lang="en-ID" b="1" dirty="0" err="1"/>
              <a:t>tipe</a:t>
            </a:r>
            <a:r>
              <a:rPr lang="en-ID" b="1" dirty="0"/>
              <a:t> </a:t>
            </a:r>
            <a:r>
              <a:rPr lang="en-ID" b="1" dirty="0" err="1"/>
              <a:t>ini</a:t>
            </a:r>
            <a:r>
              <a:rPr lang="en-ID" b="1" dirty="0"/>
              <a:t> </a:t>
            </a:r>
            <a:r>
              <a:rPr lang="en-ID" b="1" dirty="0" err="1"/>
              <a:t>menjadi</a:t>
            </a:r>
            <a:r>
              <a:rPr lang="en-ID" b="1" dirty="0"/>
              <a:t> private room </a:t>
            </a:r>
            <a:r>
              <a:rPr lang="en-ID" b="1" dirty="0" err="1"/>
              <a:t>atau</a:t>
            </a:r>
            <a:r>
              <a:rPr lang="en-ID" b="1" dirty="0"/>
              <a:t> entire unit</a:t>
            </a:r>
            <a:r>
              <a:rPr lang="en-ID" dirty="0"/>
              <a:t>, guna </a:t>
            </a:r>
            <a:r>
              <a:rPr lang="en-ID" dirty="0" err="1"/>
              <a:t>meningkatkan</a:t>
            </a:r>
            <a:r>
              <a:rPr lang="en-ID" dirty="0"/>
              <a:t> </a:t>
            </a:r>
            <a:r>
              <a:rPr lang="en-ID" dirty="0" err="1"/>
              <a:t>utilisasi</a:t>
            </a:r>
            <a:r>
              <a:rPr lang="en-ID" dirty="0"/>
              <a:t> dan </a:t>
            </a:r>
            <a:r>
              <a:rPr lang="en-ID" dirty="0" err="1"/>
              <a:t>potensi</a:t>
            </a:r>
            <a:r>
              <a:rPr lang="en-ID" dirty="0"/>
              <a:t> </a:t>
            </a:r>
            <a:r>
              <a:rPr lang="en-ID" dirty="0" err="1"/>
              <a:t>pendapatan</a:t>
            </a:r>
            <a:r>
              <a:rPr lang="en-ID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4467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37D96-8406-B31E-CD08-900E04DE8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EFF7842-D9F2-FCEA-96A1-56282477C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Ketersediaan</a:t>
            </a:r>
            <a:r>
              <a:rPr lang="en-US" dirty="0"/>
              <a:t> Kamar </a:t>
            </a:r>
          </a:p>
        </p:txBody>
      </p:sp>
      <p:pic>
        <p:nvPicPr>
          <p:cNvPr id="7" name="Picture 6" descr="A blue and red pie chart&#10;&#10;AI-generated content may be incorrect.">
            <a:extLst>
              <a:ext uri="{FF2B5EF4-FFF2-40B4-BE49-F238E27FC236}">
                <a16:creationId xmlns:a16="http://schemas.microsoft.com/office/drawing/2014/main" id="{2DE18BE8-1F6C-02F8-B3A2-DFF1747BF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55" b="11446"/>
          <a:stretch>
            <a:fillRect/>
          </a:stretch>
        </p:blipFill>
        <p:spPr>
          <a:xfrm>
            <a:off x="0" y="1355837"/>
            <a:ext cx="12192000" cy="55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459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1000"/>
            <a:lum/>
          </a:blip>
          <a:srcRect/>
          <a:stretch>
            <a:fillRect t="-5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694D-37BB-5C8C-1B22-FDA284567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Ketersediaan</a:t>
            </a:r>
            <a:r>
              <a:rPr lang="en-US" dirty="0"/>
              <a:t> dan Minat pasar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4B48F-CE03-D4EA-3CEB-68EDD8C5F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D" dirty="0"/>
              <a:t>"Entire home/apt" </a:t>
            </a:r>
            <a:r>
              <a:rPr lang="en-ID" dirty="0" err="1"/>
              <a:t>menunjukkan</a:t>
            </a:r>
            <a:r>
              <a:rPr lang="en-ID" dirty="0"/>
              <a:t> </a:t>
            </a:r>
            <a:r>
              <a:rPr lang="en-ID" dirty="0" err="1"/>
              <a:t>dominasi</a:t>
            </a:r>
            <a:r>
              <a:rPr lang="en-ID" dirty="0"/>
              <a:t> </a:t>
            </a:r>
            <a:r>
              <a:rPr lang="en-ID" dirty="0" err="1"/>
              <a:t>absolut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hal</a:t>
            </a:r>
            <a:r>
              <a:rPr lang="en-ID" dirty="0"/>
              <a:t> </a:t>
            </a:r>
            <a:r>
              <a:rPr lang="en-ID" dirty="0" err="1"/>
              <a:t>ketersediaan</a:t>
            </a:r>
            <a:r>
              <a:rPr lang="en-ID" dirty="0"/>
              <a:t>,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menyediakan</a:t>
            </a:r>
            <a:r>
              <a:rPr lang="en-ID" dirty="0"/>
              <a:t> 1.082 unit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b="1" dirty="0"/>
              <a:t>83% </a:t>
            </a:r>
            <a:r>
              <a:rPr lang="en-ID" dirty="0" err="1"/>
              <a:t>dari</a:t>
            </a:r>
            <a:r>
              <a:rPr lang="en-ID" dirty="0"/>
              <a:t> total </a:t>
            </a:r>
            <a:r>
              <a:rPr lang="en-ID" dirty="0" err="1"/>
              <a:t>properti</a:t>
            </a:r>
            <a:r>
              <a:rPr lang="en-ID" dirty="0"/>
              <a:t>. </a:t>
            </a:r>
          </a:p>
          <a:p>
            <a:r>
              <a:rPr lang="en-ID" dirty="0"/>
              <a:t>Data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konsisten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tingginya</a:t>
            </a:r>
            <a:r>
              <a:rPr lang="en-ID" dirty="0"/>
              <a:t> </a:t>
            </a:r>
            <a:r>
              <a:rPr lang="en-ID" dirty="0" err="1"/>
              <a:t>minat</a:t>
            </a:r>
            <a:r>
              <a:rPr lang="en-ID" dirty="0"/>
              <a:t> pasar dan volume review yang </a:t>
            </a:r>
            <a:r>
              <a:rPr lang="en-ID" dirty="0" err="1"/>
              <a:t>sebelumnya</a:t>
            </a:r>
            <a:r>
              <a:rPr lang="en-ID" dirty="0"/>
              <a:t> </a:t>
            </a:r>
            <a:r>
              <a:rPr lang="en-ID" dirty="0" err="1"/>
              <a:t>dicatat</a:t>
            </a:r>
            <a:r>
              <a:rPr lang="en-ID" dirty="0"/>
              <a:t> pada </a:t>
            </a:r>
            <a:r>
              <a:rPr lang="en-ID" dirty="0" err="1"/>
              <a:t>tipe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, </a:t>
            </a:r>
            <a:r>
              <a:rPr lang="en-ID" dirty="0" err="1"/>
              <a:t>mengindikasikan</a:t>
            </a:r>
            <a:r>
              <a:rPr lang="en-ID" dirty="0"/>
              <a:t> bahwa </a:t>
            </a:r>
            <a:r>
              <a:rPr lang="en-ID" b="1" dirty="0"/>
              <a:t>strategi </a:t>
            </a:r>
            <a:r>
              <a:rPr lang="en-ID" b="1" dirty="0" err="1"/>
              <a:t>penawaran</a:t>
            </a:r>
            <a:r>
              <a:rPr lang="en-ID" b="1" dirty="0"/>
              <a:t> </a:t>
            </a:r>
            <a:r>
              <a:rPr lang="en-ID" b="1" dirty="0" err="1"/>
              <a:t>telah</a:t>
            </a:r>
            <a:r>
              <a:rPr lang="en-ID" b="1" dirty="0"/>
              <a:t> </a:t>
            </a:r>
            <a:r>
              <a:rPr lang="en-ID" b="1" dirty="0" err="1"/>
              <a:t>selaras</a:t>
            </a:r>
            <a:r>
              <a:rPr lang="en-ID" b="1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preferensi</a:t>
            </a:r>
            <a:r>
              <a:rPr lang="en-ID" dirty="0"/>
              <a:t> </a:t>
            </a:r>
            <a:r>
              <a:rPr lang="en-ID" dirty="0" err="1"/>
              <a:t>mayoritas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. </a:t>
            </a:r>
          </a:p>
          <a:p>
            <a:r>
              <a:rPr lang="en-ID" dirty="0" err="1"/>
              <a:t>Ketersediaan</a:t>
            </a:r>
            <a:r>
              <a:rPr lang="en-ID" dirty="0"/>
              <a:t> yang </a:t>
            </a:r>
            <a:r>
              <a:rPr lang="en-ID" dirty="0" err="1"/>
              <a:t>tinggi</a:t>
            </a:r>
            <a:r>
              <a:rPr lang="en-ID" dirty="0"/>
              <a:t> pada </a:t>
            </a:r>
            <a:r>
              <a:rPr lang="en-ID" dirty="0" err="1"/>
              <a:t>segmen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mencerminkan</a:t>
            </a:r>
            <a:r>
              <a:rPr lang="en-ID" dirty="0"/>
              <a:t> </a:t>
            </a:r>
            <a:r>
              <a:rPr lang="en-ID" b="1" dirty="0" err="1"/>
              <a:t>respons</a:t>
            </a:r>
            <a:r>
              <a:rPr lang="en-ID" b="1" dirty="0"/>
              <a:t> pasar yang </a:t>
            </a:r>
            <a:r>
              <a:rPr lang="en-ID" b="1" dirty="0" err="1"/>
              <a:t>tepat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permintaan</a:t>
            </a:r>
            <a:r>
              <a:rPr lang="en-ID" dirty="0"/>
              <a:t> yang </a:t>
            </a:r>
            <a:r>
              <a:rPr lang="en-ID" dirty="0" err="1"/>
              <a:t>mengutamakan</a:t>
            </a:r>
            <a:r>
              <a:rPr lang="en-ID" dirty="0"/>
              <a:t> </a:t>
            </a:r>
            <a:r>
              <a:rPr lang="en-ID" dirty="0" err="1"/>
              <a:t>privasi</a:t>
            </a:r>
            <a:r>
              <a:rPr lang="en-ID" dirty="0"/>
              <a:t> dan </a:t>
            </a:r>
            <a:r>
              <a:rPr lang="en-ID" dirty="0" err="1"/>
              <a:t>kenyamanan</a:t>
            </a:r>
            <a:r>
              <a:rPr lang="en-ID" dirty="0"/>
              <a:t> </a:t>
            </a:r>
            <a:r>
              <a:rPr lang="en-ID" dirty="0" err="1"/>
              <a:t>penuh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bentuk</a:t>
            </a:r>
            <a:r>
              <a:rPr lang="en-ID" dirty="0"/>
              <a:t> </a:t>
            </a:r>
            <a:r>
              <a:rPr lang="en-ID" b="1" dirty="0" err="1"/>
              <a:t>akomodasi</a:t>
            </a:r>
            <a:r>
              <a:rPr lang="en-ID" b="1" dirty="0"/>
              <a:t> </a:t>
            </a:r>
            <a:r>
              <a:rPr lang="en-ID" b="1" dirty="0" err="1"/>
              <a:t>temporer</a:t>
            </a:r>
            <a:r>
              <a:rPr lang="en-ID" dirty="0"/>
              <a:t> yang </a:t>
            </a:r>
            <a:r>
              <a:rPr lang="en-ID" dirty="0" err="1"/>
              <a:t>fleksibel</a:t>
            </a:r>
            <a:r>
              <a:rPr lang="en-ID" dirty="0"/>
              <a:t> </a:t>
            </a:r>
            <a:r>
              <a:rPr lang="en-ID" dirty="0" err="1"/>
              <a:t>sesuai</a:t>
            </a:r>
            <a:r>
              <a:rPr lang="en-ID" dirty="0"/>
              <a:t> </a:t>
            </a:r>
            <a:r>
              <a:rPr lang="en-ID" dirty="0" err="1"/>
              <a:t>kebutuhan</a:t>
            </a:r>
            <a:r>
              <a:rPr lang="en-ID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621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98FF6-AA4E-E0AF-C703-38A3CCA14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Latar Belakang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9A843-D990-07DE-7A6E-D4AFD9F8E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Kehadiran Airbnb di Thailand telah menjadi sebuah bagian penting dalam penyediaan tempat menginap, khususnya di Bangkok.</a:t>
            </a:r>
          </a:p>
          <a:p>
            <a:r>
              <a:rPr lang="en-ID" dirty="0"/>
              <a:t>Airbnb Bangkok </a:t>
            </a:r>
            <a:r>
              <a:rPr lang="en-ID" dirty="0" err="1"/>
              <a:t>mengalami</a:t>
            </a:r>
            <a:r>
              <a:rPr lang="en-ID" dirty="0"/>
              <a:t> </a:t>
            </a:r>
            <a:r>
              <a:rPr lang="en-ID" dirty="0" err="1"/>
              <a:t>penurunan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beberapa</a:t>
            </a:r>
            <a:r>
              <a:rPr lang="en-ID" dirty="0"/>
              <a:t> </a:t>
            </a:r>
            <a:r>
              <a:rPr lang="en-ID" dirty="0" err="1"/>
              <a:t>tahun</a:t>
            </a:r>
            <a:r>
              <a:rPr lang="en-ID" dirty="0"/>
              <a:t> </a:t>
            </a:r>
            <a:r>
              <a:rPr lang="en-ID" dirty="0" err="1"/>
              <a:t>terakhir</a:t>
            </a:r>
            <a:r>
              <a:rPr lang="en-ID" dirty="0"/>
              <a:t>. Salah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penyebab</a:t>
            </a:r>
            <a:r>
              <a:rPr lang="en-ID" dirty="0"/>
              <a:t> </a:t>
            </a:r>
            <a:r>
              <a:rPr lang="en-ID" dirty="0" err="1"/>
              <a:t>utamanya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meningkatnya</a:t>
            </a:r>
            <a:r>
              <a:rPr lang="en-ID" dirty="0"/>
              <a:t> </a:t>
            </a:r>
            <a:r>
              <a:rPr lang="en-ID" dirty="0" err="1"/>
              <a:t>persaingan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platform </a:t>
            </a:r>
            <a:r>
              <a:rPr lang="en-ID" dirty="0" err="1"/>
              <a:t>alternatif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Booking.com, </a:t>
            </a:r>
            <a:r>
              <a:rPr lang="en-ID" dirty="0" err="1"/>
              <a:t>ThaiApartment</a:t>
            </a:r>
            <a:r>
              <a:rPr lang="en-ID" dirty="0"/>
              <a:t>, dan </a:t>
            </a:r>
            <a:r>
              <a:rPr lang="en-ID" dirty="0" err="1"/>
              <a:t>RentHub</a:t>
            </a:r>
            <a:r>
              <a:rPr lang="en-ID" dirty="0"/>
              <a:t> yang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strategis</a:t>
            </a:r>
            <a:r>
              <a:rPr lang="en-ID" dirty="0"/>
              <a:t> </a:t>
            </a:r>
            <a:r>
              <a:rPr lang="en-ID" dirty="0" err="1"/>
              <a:t>menargetkan</a:t>
            </a:r>
            <a:r>
              <a:rPr lang="en-ID" dirty="0"/>
              <a:t> </a:t>
            </a:r>
            <a:r>
              <a:rPr lang="en-ID" dirty="0" err="1"/>
              <a:t>ceruk</a:t>
            </a:r>
            <a:r>
              <a:rPr lang="en-ID" dirty="0"/>
              <a:t> pasar </a:t>
            </a:r>
            <a:r>
              <a:rPr lang="en-ID" dirty="0" err="1"/>
              <a:t>berbeda</a:t>
            </a:r>
            <a:r>
              <a:rPr lang="en-ID" dirty="0"/>
              <a:t>. </a:t>
            </a:r>
          </a:p>
          <a:p>
            <a:r>
              <a:rPr lang="en-ID" dirty="0"/>
              <a:t>Booking.com </a:t>
            </a:r>
            <a:r>
              <a:rPr lang="en-ID" dirty="0" err="1"/>
              <a:t>menarik</a:t>
            </a:r>
            <a:r>
              <a:rPr lang="en-ID" dirty="0"/>
              <a:t> </a:t>
            </a:r>
            <a:r>
              <a:rPr lang="en-ID" dirty="0" err="1"/>
              <a:t>wisatawan</a:t>
            </a:r>
            <a:r>
              <a:rPr lang="en-ID" dirty="0"/>
              <a:t> </a:t>
            </a:r>
            <a:r>
              <a:rPr lang="en-ID" dirty="0" err="1"/>
              <a:t>jangka</a:t>
            </a:r>
            <a:r>
              <a:rPr lang="en-ID" dirty="0"/>
              <a:t> </a:t>
            </a:r>
            <a:r>
              <a:rPr lang="en-ID" dirty="0" err="1"/>
              <a:t>pendek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variasi</a:t>
            </a:r>
            <a:r>
              <a:rPr lang="en-ID" dirty="0"/>
              <a:t> hotel dan proses </a:t>
            </a:r>
            <a:r>
              <a:rPr lang="en-ID" dirty="0" err="1"/>
              <a:t>pemesanan</a:t>
            </a:r>
            <a:r>
              <a:rPr lang="en-ID" dirty="0"/>
              <a:t> yang </a:t>
            </a:r>
            <a:r>
              <a:rPr lang="en-ID" dirty="0" err="1"/>
              <a:t>mudah</a:t>
            </a:r>
            <a:r>
              <a:rPr lang="en-ID" dirty="0"/>
              <a:t>. </a:t>
            </a:r>
            <a:r>
              <a:rPr lang="en-ID" dirty="0" err="1"/>
              <a:t>ThaiApartment</a:t>
            </a:r>
            <a:r>
              <a:rPr lang="en-ID" dirty="0"/>
              <a:t> </a:t>
            </a:r>
            <a:r>
              <a:rPr lang="en-ID" dirty="0" err="1"/>
              <a:t>unggul</a:t>
            </a:r>
            <a:r>
              <a:rPr lang="en-ID" dirty="0"/>
              <a:t> di </a:t>
            </a:r>
            <a:r>
              <a:rPr lang="en-ID" dirty="0" err="1"/>
              <a:t>kalangan</a:t>
            </a:r>
            <a:r>
              <a:rPr lang="en-ID" dirty="0"/>
              <a:t> </a:t>
            </a:r>
            <a:r>
              <a:rPr lang="en-ID" dirty="0" err="1"/>
              <a:t>penyewa</a:t>
            </a:r>
            <a:r>
              <a:rPr lang="en-ID" dirty="0"/>
              <a:t> </a:t>
            </a:r>
            <a:r>
              <a:rPr lang="en-ID" dirty="0" err="1"/>
              <a:t>jangka</a:t>
            </a:r>
            <a:r>
              <a:rPr lang="en-ID" dirty="0"/>
              <a:t> </a:t>
            </a:r>
            <a:r>
              <a:rPr lang="en-ID" dirty="0" err="1"/>
              <a:t>menengah</a:t>
            </a:r>
            <a:r>
              <a:rPr lang="en-ID" dirty="0"/>
              <a:t> dan </a:t>
            </a:r>
            <a:r>
              <a:rPr lang="en-ID" dirty="0" err="1"/>
              <a:t>bulanan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menawarkan</a:t>
            </a:r>
            <a:r>
              <a:rPr lang="en-ID" dirty="0"/>
              <a:t> </a:t>
            </a:r>
            <a:r>
              <a:rPr lang="en-ID" dirty="0" err="1"/>
              <a:t>apartemen</a:t>
            </a:r>
            <a:r>
              <a:rPr lang="en-ID" dirty="0"/>
              <a:t> </a:t>
            </a:r>
            <a:r>
              <a:rPr lang="en-ID" dirty="0" err="1"/>
              <a:t>lokal</a:t>
            </a:r>
            <a:r>
              <a:rPr lang="en-ID" dirty="0"/>
              <a:t>. </a:t>
            </a:r>
            <a:r>
              <a:rPr lang="en-ID" dirty="0" err="1"/>
              <a:t>Sementara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, </a:t>
            </a:r>
            <a:r>
              <a:rPr lang="en-ID" dirty="0" err="1"/>
              <a:t>RentHub</a:t>
            </a:r>
            <a:r>
              <a:rPr lang="en-ID" dirty="0"/>
              <a:t> </a:t>
            </a:r>
            <a:r>
              <a:rPr lang="en-ID" dirty="0" err="1"/>
              <a:t>berhasil</a:t>
            </a:r>
            <a:r>
              <a:rPr lang="en-ID" dirty="0"/>
              <a:t> </a:t>
            </a:r>
            <a:r>
              <a:rPr lang="en-ID" dirty="0" err="1"/>
              <a:t>menarik</a:t>
            </a:r>
            <a:r>
              <a:rPr lang="en-ID" dirty="0"/>
              <a:t> </a:t>
            </a:r>
            <a:r>
              <a:rPr lang="en-ID" dirty="0" err="1"/>
              <a:t>segmen</a:t>
            </a:r>
            <a:r>
              <a:rPr lang="en-ID" dirty="0"/>
              <a:t> </a:t>
            </a:r>
            <a:r>
              <a:rPr lang="en-ID" dirty="0" err="1"/>
              <a:t>berbiaya</a:t>
            </a:r>
            <a:r>
              <a:rPr lang="en-ID" dirty="0"/>
              <a:t> </a:t>
            </a:r>
            <a:r>
              <a:rPr lang="en-ID" dirty="0" err="1"/>
              <a:t>rendah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harga</a:t>
            </a:r>
            <a:r>
              <a:rPr lang="en-ID" dirty="0"/>
              <a:t> </a:t>
            </a:r>
            <a:r>
              <a:rPr lang="en-ID" dirty="0" err="1"/>
              <a:t>kompetitif</a:t>
            </a:r>
            <a:r>
              <a:rPr lang="en-ID" dirty="0"/>
              <a:t> dan </a:t>
            </a:r>
            <a:r>
              <a:rPr lang="en-ID" dirty="0" err="1"/>
              <a:t>kemudahan</a:t>
            </a:r>
            <a:r>
              <a:rPr lang="en-ID" dirty="0"/>
              <a:t> </a:t>
            </a:r>
            <a:r>
              <a:rPr lang="en-ID" dirty="0" err="1"/>
              <a:t>akses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95447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1000"/>
            <a:lum/>
          </a:blip>
          <a:srcRect/>
          <a:stretch>
            <a:fillRect t="-5000" b="-1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0EA655-3E15-8DA7-2FEE-4384CC69A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B0530-4763-2FEA-0CA1-792F84CB1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Ketersediaan</a:t>
            </a:r>
            <a:r>
              <a:rPr lang="en-US" dirty="0"/>
              <a:t> dan Minat pasar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F2A7B-4814-3643-9BD4-B640C2501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dirty="0"/>
              <a:t>"Private room"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berkontribusi</a:t>
            </a:r>
            <a:r>
              <a:rPr lang="en-ID" dirty="0"/>
              <a:t> 14% </a:t>
            </a:r>
            <a:r>
              <a:rPr lang="en-ID" dirty="0" err="1"/>
              <a:t>dari</a:t>
            </a:r>
            <a:r>
              <a:rPr lang="en-ID" dirty="0"/>
              <a:t> total </a:t>
            </a:r>
            <a:r>
              <a:rPr lang="en-ID" dirty="0" err="1"/>
              <a:t>ketersediaan</a:t>
            </a:r>
            <a:r>
              <a:rPr lang="en-ID" dirty="0"/>
              <a:t>, </a:t>
            </a:r>
            <a:r>
              <a:rPr lang="en-ID" dirty="0" err="1"/>
              <a:t>meskipun</a:t>
            </a:r>
            <a:r>
              <a:rPr lang="en-ID" dirty="0"/>
              <a:t> </a:t>
            </a:r>
            <a:r>
              <a:rPr lang="en-ID" dirty="0" err="1"/>
              <a:t>sebelumnya</a:t>
            </a:r>
            <a:r>
              <a:rPr lang="en-ID" dirty="0"/>
              <a:t> </a:t>
            </a:r>
            <a:r>
              <a:rPr lang="en-ID" dirty="0" err="1"/>
              <a:t>menunjukkan</a:t>
            </a:r>
            <a:r>
              <a:rPr lang="en-ID" dirty="0"/>
              <a:t> </a:t>
            </a:r>
            <a:r>
              <a:rPr lang="en-ID" dirty="0" err="1"/>
              <a:t>keterlibatan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yang </a:t>
            </a:r>
            <a:r>
              <a:rPr lang="en-ID" dirty="0" err="1"/>
              <a:t>cukup</a:t>
            </a:r>
            <a:r>
              <a:rPr lang="en-ID" dirty="0"/>
              <a:t> </a:t>
            </a:r>
            <a:r>
              <a:rPr lang="en-ID" dirty="0" err="1"/>
              <a:t>signifikan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sisi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reviewer dan volume review. </a:t>
            </a:r>
          </a:p>
          <a:p>
            <a:r>
              <a:rPr lang="en-ID" dirty="0"/>
              <a:t>Ini </a:t>
            </a:r>
            <a:r>
              <a:rPr lang="en-ID" dirty="0" err="1"/>
              <a:t>mengindikasikan</a:t>
            </a:r>
            <a:r>
              <a:rPr lang="en-ID" dirty="0"/>
              <a:t> </a:t>
            </a:r>
            <a:r>
              <a:rPr lang="en-ID" dirty="0" err="1"/>
              <a:t>adanya</a:t>
            </a:r>
            <a:r>
              <a:rPr lang="en-ID" dirty="0"/>
              <a:t> </a:t>
            </a:r>
            <a:r>
              <a:rPr lang="en-ID" b="1" dirty="0" err="1"/>
              <a:t>potensi</a:t>
            </a:r>
            <a:r>
              <a:rPr lang="en-ID" b="1" dirty="0"/>
              <a:t> </a:t>
            </a:r>
            <a:r>
              <a:rPr lang="en-ID" b="1" dirty="0" err="1"/>
              <a:t>kesenjangan</a:t>
            </a:r>
            <a:r>
              <a:rPr lang="en-ID" b="1" dirty="0"/>
              <a:t> </a:t>
            </a:r>
            <a:r>
              <a:rPr lang="en-ID" b="1" dirty="0" err="1"/>
              <a:t>antara</a:t>
            </a:r>
            <a:r>
              <a:rPr lang="en-ID" b="1" dirty="0"/>
              <a:t> </a:t>
            </a:r>
            <a:r>
              <a:rPr lang="en-ID" b="1" dirty="0" err="1"/>
              <a:t>permintaan</a:t>
            </a:r>
            <a:r>
              <a:rPr lang="en-ID" b="1" dirty="0"/>
              <a:t> dan </a:t>
            </a:r>
            <a:r>
              <a:rPr lang="en-ID" b="1" dirty="0" err="1"/>
              <a:t>pasokan</a:t>
            </a:r>
            <a:r>
              <a:rPr lang="en-ID" dirty="0"/>
              <a:t> pada </a:t>
            </a:r>
            <a:r>
              <a:rPr lang="en-ID" dirty="0" err="1"/>
              <a:t>segmen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. </a:t>
            </a:r>
          </a:p>
          <a:p>
            <a:r>
              <a:rPr lang="en-ID" dirty="0"/>
              <a:t>Jika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segera</a:t>
            </a:r>
            <a:r>
              <a:rPr lang="en-ID" dirty="0"/>
              <a:t> </a:t>
            </a:r>
            <a:r>
              <a:rPr lang="en-ID" dirty="0" err="1"/>
              <a:t>diatasi</a:t>
            </a:r>
            <a:r>
              <a:rPr lang="en-ID" dirty="0"/>
              <a:t>, </a:t>
            </a:r>
            <a:r>
              <a:rPr lang="en-ID" dirty="0" err="1"/>
              <a:t>kekurangan</a:t>
            </a:r>
            <a:r>
              <a:rPr lang="en-ID" dirty="0"/>
              <a:t> </a:t>
            </a:r>
            <a:r>
              <a:rPr lang="en-ID" dirty="0" err="1"/>
              <a:t>pasokan</a:t>
            </a:r>
            <a:r>
              <a:rPr lang="en-ID" dirty="0"/>
              <a:t> </a:t>
            </a:r>
            <a:r>
              <a:rPr lang="en-ID" i="1" dirty="0"/>
              <a:t>private room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menyebabkan</a:t>
            </a:r>
            <a:r>
              <a:rPr lang="en-ID" dirty="0"/>
              <a:t> </a:t>
            </a:r>
            <a:r>
              <a:rPr lang="en-ID" b="1" dirty="0" err="1"/>
              <a:t>penumpukan</a:t>
            </a:r>
            <a:r>
              <a:rPr lang="en-ID" b="1" dirty="0"/>
              <a:t> </a:t>
            </a:r>
            <a:r>
              <a:rPr lang="en-ID" b="1" dirty="0" err="1"/>
              <a:t>permintaan</a:t>
            </a:r>
            <a:r>
              <a:rPr lang="en-ID" b="1" dirty="0"/>
              <a:t> yang </a:t>
            </a:r>
            <a:r>
              <a:rPr lang="en-ID" b="1" dirty="0" err="1"/>
              <a:t>tidak</a:t>
            </a:r>
            <a:r>
              <a:rPr lang="en-ID" b="1" dirty="0"/>
              <a:t> </a:t>
            </a:r>
            <a:r>
              <a:rPr lang="en-ID" b="1" dirty="0" err="1"/>
              <a:t>terpenuhi</a:t>
            </a:r>
            <a:r>
              <a:rPr lang="en-ID" dirty="0"/>
              <a:t>,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melemahkan</a:t>
            </a:r>
            <a:r>
              <a:rPr lang="en-ID" dirty="0"/>
              <a:t> </a:t>
            </a:r>
            <a:r>
              <a:rPr lang="en-ID" dirty="0" err="1"/>
              <a:t>potensi</a:t>
            </a:r>
            <a:r>
              <a:rPr lang="en-ID" dirty="0"/>
              <a:t> </a:t>
            </a:r>
            <a:r>
              <a:rPr lang="en-ID" dirty="0" err="1"/>
              <a:t>konversi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wisatawan</a:t>
            </a:r>
            <a:r>
              <a:rPr lang="en-ID" dirty="0"/>
              <a:t> </a:t>
            </a:r>
            <a:r>
              <a:rPr lang="en-ID" dirty="0" err="1"/>
              <a:t>beranggaran</a:t>
            </a:r>
            <a:r>
              <a:rPr lang="en-ID" dirty="0"/>
              <a:t> </a:t>
            </a:r>
            <a:r>
              <a:rPr lang="en-ID" dirty="0" err="1"/>
              <a:t>menengah</a:t>
            </a:r>
            <a:r>
              <a:rPr lang="en-ID" dirty="0"/>
              <a:t> yang </a:t>
            </a:r>
            <a:r>
              <a:rPr lang="en-ID" dirty="0" err="1"/>
              <a:t>tetap</a:t>
            </a:r>
            <a:r>
              <a:rPr lang="en-ID" dirty="0"/>
              <a:t> </a:t>
            </a:r>
            <a:r>
              <a:rPr lang="en-ID" dirty="0" err="1"/>
              <a:t>menginginkan</a:t>
            </a:r>
            <a:r>
              <a:rPr lang="en-ID" dirty="0"/>
              <a:t> </a:t>
            </a:r>
            <a:r>
              <a:rPr lang="en-ID" dirty="0" err="1"/>
              <a:t>kenyamanan</a:t>
            </a:r>
            <a:r>
              <a:rPr lang="en-ID" dirty="0"/>
              <a:t> dan </a:t>
            </a:r>
            <a:r>
              <a:rPr lang="en-ID" dirty="0" err="1"/>
              <a:t>privasi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01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1000"/>
            <a:lum/>
          </a:blip>
          <a:srcRect/>
          <a:stretch>
            <a:fillRect t="-5000" b="-1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E74A39-30FA-4A59-9544-5AB84A719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74FD8-F694-2C81-CB70-0E9FB9874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Ketersediaan</a:t>
            </a:r>
            <a:r>
              <a:rPr lang="en-US" dirty="0"/>
              <a:t> dan Minat pasar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230EC-5133-C76D-8EAB-9EF43E67E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D" dirty="0"/>
              <a:t>"Hotel room" dan "Shared room" </a:t>
            </a:r>
            <a:r>
              <a:rPr lang="en-ID" dirty="0" err="1"/>
              <a:t>menunjukkan</a:t>
            </a:r>
            <a:r>
              <a:rPr lang="en-ID" dirty="0"/>
              <a:t> </a:t>
            </a:r>
            <a:r>
              <a:rPr lang="en-ID" dirty="0" err="1"/>
              <a:t>kontribusi</a:t>
            </a:r>
            <a:r>
              <a:rPr lang="en-ID" dirty="0"/>
              <a:t> </a:t>
            </a:r>
            <a:r>
              <a:rPr lang="en-ID" dirty="0" err="1"/>
              <a:t>ketersediaan</a:t>
            </a:r>
            <a:r>
              <a:rPr lang="en-ID" dirty="0"/>
              <a:t> yang </a:t>
            </a:r>
            <a:r>
              <a:rPr lang="en-ID" b="1" dirty="0"/>
              <a:t>sangat </a:t>
            </a:r>
            <a:r>
              <a:rPr lang="en-ID" b="1" dirty="0" err="1"/>
              <a:t>rendah</a:t>
            </a:r>
            <a:r>
              <a:rPr lang="en-ID" dirty="0"/>
              <a:t>, (masing-masing </a:t>
            </a:r>
            <a:r>
              <a:rPr lang="en-ID" dirty="0" err="1"/>
              <a:t>hanya</a:t>
            </a:r>
            <a:r>
              <a:rPr lang="en-ID" dirty="0"/>
              <a:t> 3% dan 0,1%). </a:t>
            </a:r>
          </a:p>
          <a:p>
            <a:r>
              <a:rPr lang="en-ID" dirty="0" err="1"/>
              <a:t>Rendahnya</a:t>
            </a:r>
            <a:r>
              <a:rPr lang="en-ID" dirty="0"/>
              <a:t> </a:t>
            </a:r>
            <a:r>
              <a:rPr lang="en-ID" dirty="0" err="1"/>
              <a:t>ketersediaan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sejalan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minimnya</a:t>
            </a:r>
            <a:r>
              <a:rPr lang="en-ID" dirty="0"/>
              <a:t> </a:t>
            </a:r>
            <a:r>
              <a:rPr lang="en-ID" dirty="0" err="1"/>
              <a:t>minat</a:t>
            </a:r>
            <a:r>
              <a:rPr lang="en-ID" dirty="0"/>
              <a:t> pasar yang </a:t>
            </a:r>
            <a:r>
              <a:rPr lang="en-ID" dirty="0" err="1"/>
              <a:t>tercermin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volume review dan </a:t>
            </a:r>
            <a:r>
              <a:rPr lang="en-ID" dirty="0" err="1"/>
              <a:t>jumlah</a:t>
            </a:r>
            <a:r>
              <a:rPr lang="en-ID" dirty="0"/>
              <a:t> reviewer </a:t>
            </a:r>
            <a:r>
              <a:rPr lang="en-ID" dirty="0" err="1"/>
              <a:t>sebelumnya</a:t>
            </a:r>
            <a:r>
              <a:rPr lang="en-ID" dirty="0"/>
              <a:t>. 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menunjukkan</a:t>
            </a:r>
            <a:r>
              <a:rPr lang="en-ID" dirty="0"/>
              <a:t> bahwa </a:t>
            </a:r>
            <a:r>
              <a:rPr lang="en-ID" dirty="0" err="1"/>
              <a:t>kedua</a:t>
            </a:r>
            <a:r>
              <a:rPr lang="en-ID" dirty="0"/>
              <a:t> </a:t>
            </a:r>
            <a:r>
              <a:rPr lang="en-ID" dirty="0" err="1"/>
              <a:t>segmen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posisi</a:t>
            </a:r>
            <a:r>
              <a:rPr lang="en-ID" dirty="0"/>
              <a:t> pasar yang </a:t>
            </a:r>
            <a:r>
              <a:rPr lang="en-ID" b="1" dirty="0" err="1"/>
              <a:t>terbatas</a:t>
            </a:r>
            <a:r>
              <a:rPr lang="en-ID" dirty="0"/>
              <a:t>. </a:t>
            </a:r>
          </a:p>
          <a:p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konteks</a:t>
            </a:r>
            <a:r>
              <a:rPr lang="en-ID" dirty="0"/>
              <a:t> strategi </a:t>
            </a:r>
            <a:r>
              <a:rPr lang="en-ID" dirty="0" err="1"/>
              <a:t>penawaran</a:t>
            </a:r>
            <a:r>
              <a:rPr lang="en-ID" dirty="0"/>
              <a:t> unit, </a:t>
            </a:r>
            <a:r>
              <a:rPr lang="en-ID" dirty="0" err="1"/>
              <a:t>pengembang</a:t>
            </a:r>
            <a:r>
              <a:rPr lang="en-ID" dirty="0"/>
              <a:t> </a:t>
            </a:r>
            <a:r>
              <a:rPr lang="en-ID" dirty="0" err="1"/>
              <a:t>sebaiknya</a:t>
            </a:r>
            <a:r>
              <a:rPr lang="en-ID" dirty="0"/>
              <a:t> </a:t>
            </a:r>
            <a:r>
              <a:rPr lang="en-ID" dirty="0" err="1"/>
              <a:t>mengalokasikan</a:t>
            </a:r>
            <a:r>
              <a:rPr lang="en-ID" dirty="0"/>
              <a:t> </a:t>
            </a:r>
            <a:r>
              <a:rPr lang="en-ID" dirty="0" err="1"/>
              <a:t>sumber</a:t>
            </a:r>
            <a:r>
              <a:rPr lang="en-ID" dirty="0"/>
              <a:t> </a:t>
            </a:r>
            <a:r>
              <a:rPr lang="en-ID" dirty="0" err="1"/>
              <a:t>daya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selektif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segmen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b="1" dirty="0" err="1"/>
              <a:t>hanya</a:t>
            </a:r>
            <a:r>
              <a:rPr lang="en-ID" dirty="0"/>
              <a:t> </a:t>
            </a:r>
            <a:r>
              <a:rPr lang="en-ID" b="1" dirty="0" err="1"/>
              <a:t>jika</a:t>
            </a:r>
            <a:r>
              <a:rPr lang="en-ID" b="1" dirty="0"/>
              <a:t> </a:t>
            </a:r>
            <a:r>
              <a:rPr lang="en-ID" b="1" dirty="0" err="1"/>
              <a:t>ada</a:t>
            </a:r>
            <a:r>
              <a:rPr lang="en-ID" b="1" dirty="0"/>
              <a:t> </a:t>
            </a:r>
            <a:r>
              <a:rPr lang="en-ID" b="1" dirty="0" err="1"/>
              <a:t>bukti</a:t>
            </a:r>
            <a:r>
              <a:rPr lang="en-ID" b="1" dirty="0"/>
              <a:t> </a:t>
            </a:r>
            <a:r>
              <a:rPr lang="en-ID" dirty="0" err="1"/>
              <a:t>peningkatan</a:t>
            </a:r>
            <a:r>
              <a:rPr lang="en-ID" dirty="0"/>
              <a:t> </a:t>
            </a:r>
            <a:r>
              <a:rPr lang="en-ID" dirty="0" err="1"/>
              <a:t>minat</a:t>
            </a:r>
            <a:r>
              <a:rPr lang="en-ID" dirty="0"/>
              <a:t> </a:t>
            </a:r>
            <a:r>
              <a:rPr lang="en-ID" dirty="0" err="1"/>
              <a:t>spesifik</a:t>
            </a:r>
            <a:r>
              <a:rPr lang="en-ID" dirty="0"/>
              <a:t> (</a:t>
            </a:r>
            <a:r>
              <a:rPr lang="en-ID" dirty="0" err="1"/>
              <a:t>misalnya</a:t>
            </a:r>
            <a:r>
              <a:rPr lang="en-ID" dirty="0"/>
              <a:t> event </a:t>
            </a:r>
            <a:r>
              <a:rPr lang="en-ID" dirty="0" err="1"/>
              <a:t>lokal</a:t>
            </a:r>
            <a:r>
              <a:rPr lang="en-ID" dirty="0"/>
              <a:t>, </a:t>
            </a:r>
            <a:r>
              <a:rPr lang="en-ID" dirty="0" err="1"/>
              <a:t>wisata</a:t>
            </a:r>
            <a:r>
              <a:rPr lang="en-ID" dirty="0"/>
              <a:t> </a:t>
            </a:r>
            <a:r>
              <a:rPr lang="en-ID" dirty="0" err="1"/>
              <a:t>grup</a:t>
            </a:r>
            <a:r>
              <a:rPr lang="en-ID" dirty="0"/>
              <a:t>,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keperluan</a:t>
            </a:r>
            <a:r>
              <a:rPr lang="en-ID" dirty="0"/>
              <a:t> </a:t>
            </a:r>
            <a:r>
              <a:rPr lang="en-ID" dirty="0" err="1"/>
              <a:t>jangka</a:t>
            </a:r>
            <a:r>
              <a:rPr lang="en-ID" dirty="0"/>
              <a:t> </a:t>
            </a:r>
            <a:r>
              <a:rPr lang="en-ID" dirty="0" err="1"/>
              <a:t>pendek</a:t>
            </a:r>
            <a:r>
              <a:rPr lang="en-ID" dirty="0"/>
              <a:t> </a:t>
            </a:r>
            <a:r>
              <a:rPr lang="en-ID" dirty="0" err="1"/>
              <a:t>tertentu</a:t>
            </a:r>
            <a:r>
              <a:rPr lang="en-ID" dirty="0"/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3359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CC7E2-0538-5050-40BB-9558D40F7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4BE85C0-50F9-27F0-F53C-3E6B92217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Jenis kamar </a:t>
            </a:r>
          </a:p>
        </p:txBody>
      </p:sp>
      <p:pic>
        <p:nvPicPr>
          <p:cNvPr id="8" name="Picture 7" descr="A graph with numbers and a bar&#10;&#10;AI-generated content may be incorrect.">
            <a:extLst>
              <a:ext uri="{FF2B5EF4-FFF2-40B4-BE49-F238E27FC236}">
                <a16:creationId xmlns:a16="http://schemas.microsoft.com/office/drawing/2014/main" id="{ECB91F02-494C-3EB9-09E8-DD5777BBA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194856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367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56DA4-D92C-B20E-D9E8-35A447D38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Tingkat </a:t>
            </a:r>
            <a:r>
              <a:rPr lang="en-US" dirty="0" err="1"/>
              <a:t>Peminatan</a:t>
            </a:r>
            <a:r>
              <a:rPr lang="en-US" dirty="0"/>
              <a:t> dalam 12 bulan terakhir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8FC46-A4E8-76B9-11C0-4196C2ADC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dirty="0"/>
              <a:t>"Entire home/apt" </a:t>
            </a:r>
            <a:r>
              <a:rPr lang="en-ID" dirty="0" err="1"/>
              <a:t>tetap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pilihan</a:t>
            </a:r>
            <a:r>
              <a:rPr lang="en-ID" dirty="0"/>
              <a:t> </a:t>
            </a:r>
            <a:r>
              <a:rPr lang="en-ID" dirty="0" err="1"/>
              <a:t>utama</a:t>
            </a:r>
            <a:r>
              <a:rPr lang="en-ID" dirty="0"/>
              <a:t> </a:t>
            </a:r>
            <a:r>
              <a:rPr lang="en-ID" dirty="0" err="1"/>
              <a:t>pelanggan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12 </a:t>
            </a:r>
            <a:r>
              <a:rPr lang="en-ID" dirty="0" err="1"/>
              <a:t>bulan</a:t>
            </a:r>
            <a:r>
              <a:rPr lang="en-ID" dirty="0"/>
              <a:t> </a:t>
            </a:r>
            <a:r>
              <a:rPr lang="en-ID" dirty="0" err="1"/>
              <a:t>terakhir</a:t>
            </a:r>
            <a:r>
              <a:rPr lang="en-ID" dirty="0"/>
              <a:t> </a:t>
            </a:r>
            <a:r>
              <a:rPr lang="en-ID" dirty="0" err="1"/>
              <a:t>setara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75% </a:t>
            </a:r>
            <a:r>
              <a:rPr lang="en-ID" dirty="0" err="1"/>
              <a:t>dari</a:t>
            </a:r>
            <a:r>
              <a:rPr lang="en-ID" dirty="0"/>
              <a:t> total unit yang </a:t>
            </a:r>
            <a:r>
              <a:rPr lang="en-ID" dirty="0" err="1"/>
              <a:t>pernah</a:t>
            </a:r>
            <a:r>
              <a:rPr lang="en-ID" dirty="0"/>
              <a:t> </a:t>
            </a:r>
            <a:r>
              <a:rPr lang="en-ID" dirty="0" err="1"/>
              <a:t>menerima</a:t>
            </a:r>
            <a:r>
              <a:rPr lang="en-ID" dirty="0"/>
              <a:t> review. </a:t>
            </a:r>
          </a:p>
          <a:p>
            <a:r>
              <a:rPr lang="en-ID" dirty="0"/>
              <a:t>Angka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menunjukkan</a:t>
            </a:r>
            <a:r>
              <a:rPr lang="en-ID" dirty="0"/>
              <a:t> bahwa </a:t>
            </a:r>
            <a:r>
              <a:rPr lang="en-ID" dirty="0" err="1"/>
              <a:t>permintaan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hunian</a:t>
            </a:r>
            <a:r>
              <a:rPr lang="en-ID" dirty="0"/>
              <a:t> </a:t>
            </a:r>
            <a:r>
              <a:rPr lang="en-ID" dirty="0" err="1"/>
              <a:t>penuh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tinggi</a:t>
            </a:r>
            <a:r>
              <a:rPr lang="en-ID" dirty="0"/>
              <a:t> di masa </a:t>
            </a:r>
            <a:r>
              <a:rPr lang="en-ID" dirty="0" err="1"/>
              <a:t>lalu</a:t>
            </a:r>
            <a:r>
              <a:rPr lang="en-ID" dirty="0"/>
              <a:t>, </a:t>
            </a:r>
            <a:r>
              <a:rPr lang="en-ID" dirty="0" err="1"/>
              <a:t>tetapi</a:t>
            </a:r>
            <a:r>
              <a:rPr lang="en-ID" dirty="0"/>
              <a:t> juga </a:t>
            </a:r>
            <a:r>
              <a:rPr lang="en-ID" b="1" dirty="0" err="1"/>
              <a:t>terjaga</a:t>
            </a:r>
            <a:r>
              <a:rPr lang="en-ID" b="1" dirty="0"/>
              <a:t> </a:t>
            </a:r>
            <a:r>
              <a:rPr lang="en-ID" b="1" dirty="0" err="1"/>
              <a:t>secara</a:t>
            </a:r>
            <a:r>
              <a:rPr lang="en-ID" b="1" dirty="0"/>
              <a:t> </a:t>
            </a:r>
            <a:r>
              <a:rPr lang="en-ID" b="1" dirty="0" err="1"/>
              <a:t>konsisten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periode</a:t>
            </a:r>
            <a:r>
              <a:rPr lang="en-ID" dirty="0"/>
              <a:t> </a:t>
            </a:r>
            <a:r>
              <a:rPr lang="en-ID" dirty="0" err="1"/>
              <a:t>terbaru</a:t>
            </a:r>
            <a:r>
              <a:rPr lang="en-ID" dirty="0"/>
              <a:t>. </a:t>
            </a:r>
          </a:p>
          <a:p>
            <a:r>
              <a:rPr lang="en-ID" dirty="0"/>
              <a:t>Kinerja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mencerminkan</a:t>
            </a:r>
            <a:r>
              <a:rPr lang="en-ID" dirty="0"/>
              <a:t> </a:t>
            </a:r>
            <a:r>
              <a:rPr lang="en-ID" dirty="0" err="1"/>
              <a:t>preferensi</a:t>
            </a:r>
            <a:r>
              <a:rPr lang="en-ID" dirty="0"/>
              <a:t> </a:t>
            </a:r>
            <a:r>
              <a:rPr lang="en-ID" dirty="0" err="1"/>
              <a:t>berkelanjutan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privasi</a:t>
            </a:r>
            <a:r>
              <a:rPr lang="en-ID" dirty="0"/>
              <a:t> dan </a:t>
            </a:r>
            <a:r>
              <a:rPr lang="en-ID" dirty="0" err="1"/>
              <a:t>kenyamanan</a:t>
            </a:r>
            <a:r>
              <a:rPr lang="en-ID" dirty="0"/>
              <a:t> yang </a:t>
            </a:r>
            <a:r>
              <a:rPr lang="en-ID" dirty="0" err="1"/>
              <a:t>ditawarkan</a:t>
            </a:r>
            <a:r>
              <a:rPr lang="en-ID" dirty="0"/>
              <a:t> oleh </a:t>
            </a:r>
            <a:r>
              <a:rPr lang="en-ID" dirty="0" err="1"/>
              <a:t>tipe</a:t>
            </a:r>
            <a:r>
              <a:rPr lang="en-ID" dirty="0"/>
              <a:t> </a:t>
            </a:r>
            <a:r>
              <a:rPr lang="en-ID" dirty="0" err="1"/>
              <a:t>akomodasi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, </a:t>
            </a:r>
            <a:r>
              <a:rPr lang="en-ID" dirty="0" err="1"/>
              <a:t>menjadikannya</a:t>
            </a:r>
            <a:r>
              <a:rPr lang="en-ID" dirty="0"/>
              <a:t> </a:t>
            </a:r>
            <a:r>
              <a:rPr lang="en-ID" b="1" dirty="0" err="1"/>
              <a:t>segmen</a:t>
            </a:r>
            <a:r>
              <a:rPr lang="en-ID" b="1" dirty="0"/>
              <a:t> yang </a:t>
            </a:r>
            <a:r>
              <a:rPr lang="en-ID" b="1" dirty="0" err="1"/>
              <a:t>stabil</a:t>
            </a:r>
            <a:r>
              <a:rPr lang="en-ID" b="1" dirty="0"/>
              <a:t> dan </a:t>
            </a:r>
            <a:r>
              <a:rPr lang="en-ID" b="1" dirty="0" err="1"/>
              <a:t>layak</a:t>
            </a:r>
            <a:r>
              <a:rPr lang="en-ID" b="1" dirty="0"/>
              <a:t> </a:t>
            </a:r>
            <a:r>
              <a:rPr lang="en-ID" b="1" dirty="0" err="1"/>
              <a:t>diprioritaskan</a:t>
            </a:r>
            <a:r>
              <a:rPr lang="en-ID" b="1" dirty="0"/>
              <a:t> </a:t>
            </a:r>
            <a:r>
              <a:rPr lang="en-ID" dirty="0" err="1"/>
              <a:t>dalam</a:t>
            </a:r>
            <a:r>
              <a:rPr lang="en-ID" dirty="0"/>
              <a:t> strategi </a:t>
            </a:r>
            <a:r>
              <a:rPr lang="en-ID" dirty="0" err="1"/>
              <a:t>jangka</a:t>
            </a:r>
            <a:r>
              <a:rPr lang="en-ID" dirty="0"/>
              <a:t> </a:t>
            </a:r>
            <a:r>
              <a:rPr lang="en-ID" dirty="0" err="1"/>
              <a:t>panjang</a:t>
            </a:r>
            <a:r>
              <a:rPr lang="en-ID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4311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29EF85-A458-17A8-EEE6-6B3AD3ABE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F3FCD-4463-18C1-0AD3-2F0583057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Tingkat </a:t>
            </a:r>
            <a:r>
              <a:rPr lang="en-US" dirty="0" err="1"/>
              <a:t>Peminatan</a:t>
            </a:r>
            <a:r>
              <a:rPr lang="en-US" dirty="0"/>
              <a:t> dalam 12 bulan terakhir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33B96-3909-6632-0591-3273CA8F5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D" dirty="0"/>
              <a:t>"Private room" </a:t>
            </a:r>
            <a:r>
              <a:rPr lang="en-ID" dirty="0" err="1"/>
              <a:t>menunjukkan</a:t>
            </a:r>
            <a:r>
              <a:rPr lang="en-ID" dirty="0"/>
              <a:t> </a:t>
            </a:r>
            <a:r>
              <a:rPr lang="en-ID" dirty="0" err="1"/>
              <a:t>tingkat</a:t>
            </a:r>
            <a:r>
              <a:rPr lang="en-ID" dirty="0"/>
              <a:t> </a:t>
            </a:r>
            <a:r>
              <a:rPr lang="en-ID" dirty="0" err="1"/>
              <a:t>keberlanjutan</a:t>
            </a:r>
            <a:r>
              <a:rPr lang="en-ID" dirty="0"/>
              <a:t> </a:t>
            </a:r>
            <a:r>
              <a:rPr lang="en-ID" dirty="0" err="1"/>
              <a:t>permintaan</a:t>
            </a:r>
            <a:r>
              <a:rPr lang="en-ID" dirty="0"/>
              <a:t> yang </a:t>
            </a:r>
            <a:r>
              <a:rPr lang="en-ID" dirty="0" err="1"/>
              <a:t>moderat</a:t>
            </a:r>
            <a:r>
              <a:rPr lang="en-ID" dirty="0"/>
              <a:t> (53% unit </a:t>
            </a:r>
            <a:r>
              <a:rPr lang="en-ID" dirty="0" err="1"/>
              <a:t>menerima</a:t>
            </a:r>
            <a:r>
              <a:rPr lang="en-ID" dirty="0"/>
              <a:t> review </a:t>
            </a:r>
            <a:r>
              <a:rPr lang="en-ID" dirty="0" err="1"/>
              <a:t>dalam</a:t>
            </a:r>
            <a:r>
              <a:rPr lang="en-ID" dirty="0"/>
              <a:t> 12 </a:t>
            </a:r>
            <a:r>
              <a:rPr lang="en-ID" dirty="0" err="1"/>
              <a:t>bulan</a:t>
            </a:r>
            <a:r>
              <a:rPr lang="en-ID" dirty="0"/>
              <a:t> </a:t>
            </a:r>
            <a:r>
              <a:rPr lang="en-ID" dirty="0" err="1"/>
              <a:t>terakhir</a:t>
            </a:r>
            <a:r>
              <a:rPr lang="en-ID" dirty="0"/>
              <a:t>). </a:t>
            </a:r>
          </a:p>
          <a:p>
            <a:r>
              <a:rPr lang="en-ID" dirty="0"/>
              <a:t>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menunjukkan</a:t>
            </a:r>
            <a:r>
              <a:rPr lang="en-ID" dirty="0"/>
              <a:t> bahwa </a:t>
            </a:r>
            <a:r>
              <a:rPr lang="en-ID" b="1" dirty="0" err="1"/>
              <a:t>sebagian</a:t>
            </a:r>
            <a:r>
              <a:rPr lang="en-ID" b="1" dirty="0"/>
              <a:t> </a:t>
            </a:r>
            <a:r>
              <a:rPr lang="en-ID" b="1" dirty="0" err="1"/>
              <a:t>besar</a:t>
            </a:r>
            <a:r>
              <a:rPr lang="en-ID" b="1" dirty="0"/>
              <a:t> </a:t>
            </a:r>
            <a:r>
              <a:rPr lang="en-ID" b="1" dirty="0" err="1"/>
              <a:t>pengguna</a:t>
            </a:r>
            <a:r>
              <a:rPr lang="en-ID" b="1" dirty="0"/>
              <a:t> </a:t>
            </a:r>
            <a:r>
              <a:rPr lang="en-ID" b="1" dirty="0" err="1"/>
              <a:t>tetap</a:t>
            </a:r>
            <a:r>
              <a:rPr lang="en-ID" b="1" dirty="0"/>
              <a:t> </a:t>
            </a:r>
            <a:r>
              <a:rPr lang="en-ID" b="1" dirty="0" err="1"/>
              <a:t>mempertimbangkan</a:t>
            </a:r>
            <a:r>
              <a:rPr lang="en-ID" b="1" dirty="0"/>
              <a:t> </a:t>
            </a:r>
            <a:r>
              <a:rPr lang="en-ID" dirty="0" err="1"/>
              <a:t>opsi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ekonomis</a:t>
            </a:r>
            <a:r>
              <a:rPr lang="en-ID" dirty="0"/>
              <a:t>, </a:t>
            </a:r>
            <a:r>
              <a:rPr lang="en-ID" dirty="0" err="1"/>
              <a:t>meskipun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sekuat</a:t>
            </a:r>
            <a:r>
              <a:rPr lang="en-ID" dirty="0"/>
              <a:t> </a:t>
            </a:r>
            <a:r>
              <a:rPr lang="en-ID" dirty="0" err="1"/>
              <a:t>tren</a:t>
            </a:r>
            <a:r>
              <a:rPr lang="en-ID" dirty="0"/>
              <a:t> pada entire room. </a:t>
            </a:r>
          </a:p>
          <a:p>
            <a:r>
              <a:rPr lang="en-ID" dirty="0" err="1"/>
              <a:t>Segmen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tetap</a:t>
            </a:r>
            <a:r>
              <a:rPr lang="en-ID" dirty="0"/>
              <a:t> </a:t>
            </a:r>
            <a:r>
              <a:rPr lang="en-ID" dirty="0" err="1"/>
              <a:t>relevan</a:t>
            </a:r>
            <a:r>
              <a:rPr lang="en-ID" dirty="0"/>
              <a:t>, </a:t>
            </a:r>
            <a:r>
              <a:rPr lang="en-ID" dirty="0" err="1"/>
              <a:t>khususnya</a:t>
            </a:r>
            <a:r>
              <a:rPr lang="en-ID" dirty="0"/>
              <a:t> di pasar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keterbatasan</a:t>
            </a:r>
            <a:r>
              <a:rPr lang="en-ID" dirty="0"/>
              <a:t> </a:t>
            </a:r>
            <a:r>
              <a:rPr lang="en-ID" dirty="0" err="1"/>
              <a:t>daya</a:t>
            </a:r>
            <a:r>
              <a:rPr lang="en-ID" dirty="0"/>
              <a:t> </a:t>
            </a:r>
            <a:r>
              <a:rPr lang="en-ID" dirty="0" err="1"/>
              <a:t>beli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kebutuhan</a:t>
            </a:r>
            <a:r>
              <a:rPr lang="en-ID" dirty="0"/>
              <a:t> </a:t>
            </a:r>
            <a:r>
              <a:rPr lang="en-ID" dirty="0" err="1"/>
              <a:t>fleksibilitas</a:t>
            </a:r>
            <a:r>
              <a:rPr lang="en-ID" dirty="0"/>
              <a:t> </a:t>
            </a:r>
            <a:r>
              <a:rPr lang="en-ID" dirty="0" err="1"/>
              <a:t>biaya</a:t>
            </a:r>
            <a:r>
              <a:rPr lang="en-ID" dirty="0"/>
              <a:t>, dan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diperkuat</a:t>
            </a:r>
            <a:r>
              <a:rPr lang="en-ID" dirty="0"/>
              <a:t> </a:t>
            </a:r>
            <a:r>
              <a:rPr lang="en-ID" dirty="0" err="1"/>
              <a:t>melalui</a:t>
            </a:r>
            <a:r>
              <a:rPr lang="en-ID" dirty="0"/>
              <a:t> </a:t>
            </a:r>
            <a:r>
              <a:rPr lang="en-ID" b="1" dirty="0" err="1"/>
              <a:t>peningkatan</a:t>
            </a:r>
            <a:r>
              <a:rPr lang="en-ID" b="1" dirty="0"/>
              <a:t> </a:t>
            </a:r>
            <a:r>
              <a:rPr lang="en-ID" b="1" dirty="0" err="1"/>
              <a:t>kualitas</a:t>
            </a:r>
            <a:r>
              <a:rPr lang="en-ID" b="1" dirty="0"/>
              <a:t> </a:t>
            </a:r>
            <a:r>
              <a:rPr lang="en-ID" b="1" dirty="0" err="1"/>
              <a:t>layanan</a:t>
            </a:r>
            <a:r>
              <a:rPr lang="en-ID" b="1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b="1" dirty="0" err="1"/>
              <a:t>diferensiasi</a:t>
            </a:r>
            <a:r>
              <a:rPr lang="en-ID" b="1" dirty="0"/>
              <a:t> </a:t>
            </a:r>
            <a:r>
              <a:rPr lang="en-ID" b="1" dirty="0" err="1"/>
              <a:t>produk</a:t>
            </a:r>
            <a:r>
              <a:rPr lang="en-ID" b="1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layanan</a:t>
            </a:r>
            <a:r>
              <a:rPr lang="en-ID" dirty="0"/>
              <a:t> </a:t>
            </a:r>
            <a:r>
              <a:rPr lang="en-ID" dirty="0" err="1"/>
              <a:t>berkualitas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fitur</a:t>
            </a:r>
            <a:r>
              <a:rPr lang="en-ID" dirty="0"/>
              <a:t> </a:t>
            </a:r>
            <a:r>
              <a:rPr lang="en-ID" dirty="0" err="1"/>
              <a:t>khusus</a:t>
            </a:r>
            <a:r>
              <a:rPr lang="en-ID" dirty="0"/>
              <a:t> di </a:t>
            </a:r>
            <a:r>
              <a:rPr lang="en-ID" dirty="0" err="1"/>
              <a:t>ruang</a:t>
            </a:r>
            <a:r>
              <a:rPr lang="en-ID" dirty="0"/>
              <a:t> </a:t>
            </a:r>
            <a:r>
              <a:rPr lang="en-ID" dirty="0" err="1"/>
              <a:t>pribadi</a:t>
            </a:r>
            <a:r>
              <a:rPr lang="en-ID" dirty="0"/>
              <a:t>,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kamar</a:t>
            </a:r>
            <a:r>
              <a:rPr lang="en-ID" dirty="0"/>
              <a:t> mandi </a:t>
            </a:r>
            <a:r>
              <a:rPr lang="en-ID" dirty="0" err="1"/>
              <a:t>sendiri</a:t>
            </a:r>
            <a:r>
              <a:rPr lang="en-ID" dirty="0"/>
              <a:t>, area </a:t>
            </a:r>
            <a:r>
              <a:rPr lang="en-ID" dirty="0" err="1"/>
              <a:t>kerja</a:t>
            </a:r>
            <a:r>
              <a:rPr lang="en-ID" dirty="0"/>
              <a:t> </a:t>
            </a:r>
            <a:r>
              <a:rPr lang="en-ID" dirty="0" err="1"/>
              <a:t>pribadi</a:t>
            </a:r>
            <a:r>
              <a:rPr lang="en-ID" dirty="0"/>
              <a:t>,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fasilitas</a:t>
            </a:r>
            <a:r>
              <a:rPr lang="en-ID" dirty="0"/>
              <a:t> </a:t>
            </a:r>
            <a:r>
              <a:rPr lang="en-ID" dirty="0" err="1"/>
              <a:t>hiburan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kamar</a:t>
            </a:r>
            <a:r>
              <a:rPr lang="en-ID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3779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9941C1-1E0C-BCCB-E86B-88C430EB8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D7C07-B618-20A5-68DB-F00EC4626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Tingkat </a:t>
            </a:r>
            <a:r>
              <a:rPr lang="en-US" dirty="0" err="1"/>
              <a:t>Peminatan</a:t>
            </a:r>
            <a:r>
              <a:rPr lang="en-US" dirty="0"/>
              <a:t> dalam 12 bulan terakhir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A2E85-D3BC-D0D8-3CE7-877CF3B44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D" dirty="0"/>
              <a:t>"Hotel room" dan "Shared room" </a:t>
            </a:r>
            <a:r>
              <a:rPr lang="en-ID" dirty="0" err="1"/>
              <a:t>mencatat</a:t>
            </a:r>
            <a:r>
              <a:rPr lang="en-ID" dirty="0"/>
              <a:t> </a:t>
            </a:r>
            <a:r>
              <a:rPr lang="en-ID" dirty="0" err="1"/>
              <a:t>persentase</a:t>
            </a:r>
            <a:r>
              <a:rPr lang="en-ID" dirty="0"/>
              <a:t> </a:t>
            </a:r>
            <a:r>
              <a:rPr lang="en-ID" dirty="0" err="1"/>
              <a:t>keberlanjutan</a:t>
            </a:r>
            <a:r>
              <a:rPr lang="en-ID" dirty="0"/>
              <a:t> </a:t>
            </a:r>
            <a:r>
              <a:rPr lang="en-ID" dirty="0" err="1"/>
              <a:t>permintaan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rendah</a:t>
            </a:r>
            <a:r>
              <a:rPr lang="en-ID" dirty="0"/>
              <a:t> (masing-masing </a:t>
            </a:r>
            <a:r>
              <a:rPr lang="en-ID" dirty="0" err="1"/>
              <a:t>hanya</a:t>
            </a:r>
            <a:r>
              <a:rPr lang="en-ID" dirty="0"/>
              <a:t> 43% dan 37%). </a:t>
            </a:r>
          </a:p>
          <a:p>
            <a:r>
              <a:rPr lang="en-ID" dirty="0"/>
              <a:t>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mengindikasikan</a:t>
            </a:r>
            <a:r>
              <a:rPr lang="en-ID" dirty="0"/>
              <a:t> bahwa dua </a:t>
            </a:r>
            <a:r>
              <a:rPr lang="en-ID" dirty="0" err="1"/>
              <a:t>segmen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mengalami</a:t>
            </a:r>
            <a:r>
              <a:rPr lang="en-ID" dirty="0"/>
              <a:t> </a:t>
            </a:r>
            <a:r>
              <a:rPr lang="en-ID" dirty="0" err="1"/>
              <a:t>penurunan</a:t>
            </a:r>
            <a:r>
              <a:rPr lang="en-ID" dirty="0"/>
              <a:t> </a:t>
            </a:r>
            <a:r>
              <a:rPr lang="en-ID" dirty="0" err="1"/>
              <a:t>keterlibatan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periode</a:t>
            </a:r>
            <a:r>
              <a:rPr lang="en-ID" dirty="0"/>
              <a:t> </a:t>
            </a:r>
            <a:r>
              <a:rPr lang="en-ID" dirty="0" err="1"/>
              <a:t>terbaru</a:t>
            </a:r>
            <a:r>
              <a:rPr lang="en-ID" dirty="0"/>
              <a:t>, yang </a:t>
            </a:r>
            <a:r>
              <a:rPr lang="en-ID" dirty="0" err="1"/>
              <a:t>mungkin</a:t>
            </a:r>
            <a:r>
              <a:rPr lang="en-ID" dirty="0"/>
              <a:t> </a:t>
            </a:r>
            <a:r>
              <a:rPr lang="en-ID" dirty="0" err="1"/>
              <a:t>disebabkan</a:t>
            </a:r>
            <a:r>
              <a:rPr lang="en-ID" dirty="0"/>
              <a:t> oleh </a:t>
            </a:r>
            <a:r>
              <a:rPr lang="en-ID" dirty="0" err="1"/>
              <a:t>perubahan</a:t>
            </a:r>
            <a:r>
              <a:rPr lang="en-ID" dirty="0"/>
              <a:t> </a:t>
            </a:r>
            <a:r>
              <a:rPr lang="en-ID" dirty="0" err="1"/>
              <a:t>preferensi</a:t>
            </a:r>
            <a:r>
              <a:rPr lang="en-ID" dirty="0"/>
              <a:t> </a:t>
            </a:r>
            <a:r>
              <a:rPr lang="en-ID" dirty="0" err="1"/>
              <a:t>pasca-pandemi</a:t>
            </a:r>
            <a:r>
              <a:rPr lang="en-ID" dirty="0"/>
              <a:t>, </a:t>
            </a:r>
            <a:r>
              <a:rPr lang="en-ID" dirty="0" err="1"/>
              <a:t>meningkatnya</a:t>
            </a:r>
            <a:r>
              <a:rPr lang="en-ID" dirty="0"/>
              <a:t> </a:t>
            </a:r>
            <a:r>
              <a:rPr lang="en-ID" dirty="0" err="1"/>
              <a:t>ekspektasi</a:t>
            </a:r>
            <a:r>
              <a:rPr lang="en-ID" dirty="0"/>
              <a:t> </a:t>
            </a:r>
            <a:r>
              <a:rPr lang="en-ID" dirty="0" err="1"/>
              <a:t>privasi</a:t>
            </a:r>
            <a:r>
              <a:rPr lang="en-ID" dirty="0"/>
              <a:t>,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kompetisi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tipe</a:t>
            </a:r>
            <a:r>
              <a:rPr lang="en-ID" dirty="0"/>
              <a:t> </a:t>
            </a:r>
            <a:r>
              <a:rPr lang="en-ID" dirty="0" err="1"/>
              <a:t>akomodasi</a:t>
            </a:r>
            <a:r>
              <a:rPr lang="en-ID" dirty="0"/>
              <a:t> lain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fleksibel</a:t>
            </a:r>
            <a:r>
              <a:rPr lang="en-ID" dirty="0"/>
              <a:t>. </a:t>
            </a:r>
          </a:p>
          <a:p>
            <a:r>
              <a:rPr lang="en-ID" dirty="0" err="1"/>
              <a:t>Implikasinya</a:t>
            </a:r>
            <a:r>
              <a:rPr lang="en-ID" dirty="0"/>
              <a:t>, </a:t>
            </a:r>
            <a:r>
              <a:rPr lang="en-ID" dirty="0" err="1"/>
              <a:t>pemilik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penyedia</a:t>
            </a:r>
            <a:r>
              <a:rPr lang="en-ID" dirty="0"/>
              <a:t> </a:t>
            </a:r>
            <a:r>
              <a:rPr lang="en-ID" dirty="0" err="1"/>
              <a:t>layanan</a:t>
            </a:r>
            <a:r>
              <a:rPr lang="en-ID" dirty="0"/>
              <a:t> </a:t>
            </a:r>
            <a:r>
              <a:rPr lang="en-ID" b="1" dirty="0" err="1"/>
              <a:t>perlu</a:t>
            </a:r>
            <a:r>
              <a:rPr lang="en-ID" b="1" dirty="0"/>
              <a:t> </a:t>
            </a:r>
            <a:r>
              <a:rPr lang="en-ID" b="1" dirty="0" err="1"/>
              <a:t>mengevaluasi</a:t>
            </a:r>
            <a:r>
              <a:rPr lang="en-ID" b="1" dirty="0"/>
              <a:t> </a:t>
            </a:r>
            <a:r>
              <a:rPr lang="en-ID" b="1" dirty="0" err="1"/>
              <a:t>ulang</a:t>
            </a:r>
            <a:r>
              <a:rPr lang="en-ID" b="1" dirty="0"/>
              <a:t> </a:t>
            </a:r>
            <a:r>
              <a:rPr lang="en-ID" dirty="0"/>
              <a:t>model </a:t>
            </a:r>
            <a:r>
              <a:rPr lang="en-ID" dirty="0" err="1"/>
              <a:t>penawaran</a:t>
            </a:r>
            <a:r>
              <a:rPr lang="en-ID" dirty="0"/>
              <a:t> pada </a:t>
            </a:r>
            <a:r>
              <a:rPr lang="en-ID" dirty="0" err="1"/>
              <a:t>tipe</a:t>
            </a:r>
            <a:r>
              <a:rPr lang="en-ID" dirty="0"/>
              <a:t> </a:t>
            </a:r>
            <a:r>
              <a:rPr lang="en-ID" dirty="0" err="1"/>
              <a:t>kamar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,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fokus</a:t>
            </a:r>
            <a:r>
              <a:rPr lang="en-ID" dirty="0"/>
              <a:t> pada </a:t>
            </a:r>
            <a:r>
              <a:rPr lang="en-ID" b="1" dirty="0" err="1"/>
              <a:t>adaptasi</a:t>
            </a:r>
            <a:r>
              <a:rPr lang="en-ID" b="1" dirty="0"/>
              <a:t> </a:t>
            </a:r>
            <a:r>
              <a:rPr lang="en-ID" b="1" dirty="0" err="1"/>
              <a:t>terhadap</a:t>
            </a:r>
            <a:r>
              <a:rPr lang="en-ID" b="1" dirty="0"/>
              <a:t> </a:t>
            </a:r>
            <a:r>
              <a:rPr lang="en-ID" b="1" dirty="0" err="1"/>
              <a:t>permintaan</a:t>
            </a:r>
            <a:r>
              <a:rPr lang="en-ID" b="1" dirty="0"/>
              <a:t> </a:t>
            </a:r>
            <a:r>
              <a:rPr lang="en-ID" b="1" dirty="0" err="1"/>
              <a:t>aktual</a:t>
            </a:r>
            <a:r>
              <a:rPr lang="en-ID" b="1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mempertimbangkan</a:t>
            </a:r>
            <a:r>
              <a:rPr lang="en-ID" dirty="0"/>
              <a:t> </a:t>
            </a:r>
            <a:r>
              <a:rPr lang="en-ID" b="1" dirty="0" err="1"/>
              <a:t>konversi</a:t>
            </a:r>
            <a:r>
              <a:rPr lang="en-ID" b="1" dirty="0"/>
              <a:t> </a:t>
            </a:r>
            <a:r>
              <a:rPr lang="en-ID" b="1" dirty="0" err="1"/>
              <a:t>ke</a:t>
            </a:r>
            <a:r>
              <a:rPr lang="en-ID" b="1" dirty="0"/>
              <a:t> format yang </a:t>
            </a:r>
            <a:r>
              <a:rPr lang="en-ID" b="1" dirty="0" err="1"/>
              <a:t>lebih</a:t>
            </a:r>
            <a:r>
              <a:rPr lang="en-ID" b="1" dirty="0"/>
              <a:t> </a:t>
            </a:r>
            <a:r>
              <a:rPr lang="en-ID" b="1" dirty="0" err="1"/>
              <a:t>diminati</a:t>
            </a:r>
            <a:r>
              <a:rPr lang="en-ID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7418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5B308-60C2-3450-A9A6-535FE339C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circle with black text&#10;&#10;AI-generated content may be incorrect.">
            <a:extLst>
              <a:ext uri="{FF2B5EF4-FFF2-40B4-BE49-F238E27FC236}">
                <a16:creationId xmlns:a16="http://schemas.microsoft.com/office/drawing/2014/main" id="{EC7BA02F-2BC1-A286-C8B8-D6A3F4358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6" r="27526" b="12370"/>
          <a:stretch>
            <a:fillRect/>
          </a:stretch>
        </p:blipFill>
        <p:spPr>
          <a:xfrm>
            <a:off x="2432050" y="837927"/>
            <a:ext cx="7327900" cy="602007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567516E-A659-75D7-6B5D-A25440E48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Distribusi</a:t>
            </a:r>
            <a:r>
              <a:rPr lang="en-US" dirty="0"/>
              <a:t> Harga Kamar</a:t>
            </a:r>
          </a:p>
        </p:txBody>
      </p:sp>
    </p:spTree>
    <p:extLst>
      <p:ext uri="{BB962C8B-B14F-4D97-AF65-F5344CB8AC3E}">
        <p14:creationId xmlns:p14="http://schemas.microsoft.com/office/powerpoint/2010/main" val="14742847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21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912E63-7BC4-3A75-DDAF-5BE82B4A6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Berdasarkan </a:t>
            </a:r>
            <a:r>
              <a:rPr lang="en-US" dirty="0" err="1"/>
              <a:t>Distribusi</a:t>
            </a:r>
            <a:r>
              <a:rPr lang="en-US" dirty="0"/>
              <a:t> Harga Kamar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AF664D-1766-F66D-DB7C-EDD3F1FE3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Terlihat bahwa porsi harga kamar </a:t>
            </a:r>
            <a:r>
              <a:rPr lang="en-US" dirty="0" err="1"/>
              <a:t>antara</a:t>
            </a:r>
            <a:r>
              <a:rPr lang="en-US" dirty="0"/>
              <a:t> Luxury (25%), Premium (25%), standar (24%), dan Budget (26%) relative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berbeda</a:t>
            </a:r>
            <a:r>
              <a:rPr lang="en-US" dirty="0"/>
              <a:t>. Hal ini menunjukkan </a:t>
            </a:r>
            <a:r>
              <a:rPr lang="en-US" dirty="0" err="1"/>
              <a:t>peminatan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masing-masing standar harga termasuk </a:t>
            </a:r>
            <a:r>
              <a:rPr lang="en-US" b="1" dirty="0" err="1"/>
              <a:t>berimbang</a:t>
            </a:r>
            <a:r>
              <a:rPr lang="en-US" dirty="0"/>
              <a:t>.</a:t>
            </a:r>
          </a:p>
          <a:p>
            <a:r>
              <a:rPr lang="en-US" dirty="0"/>
              <a:t>Dari keempat standar harga, terlihat </a:t>
            </a:r>
            <a:r>
              <a:rPr lang="en-US" b="1" dirty="0"/>
              <a:t>“Entire Home”</a:t>
            </a:r>
            <a:r>
              <a:rPr lang="en-US" dirty="0"/>
              <a:t> tetap menjadi </a:t>
            </a:r>
            <a:r>
              <a:rPr lang="en-US" b="1" dirty="0"/>
              <a:t>porsi terbesar </a:t>
            </a:r>
            <a:r>
              <a:rPr lang="en-US" dirty="0"/>
              <a:t>dalam </a:t>
            </a:r>
            <a:r>
              <a:rPr lang="en-US" dirty="0" err="1"/>
              <a:t>peminatan</a:t>
            </a:r>
            <a:r>
              <a:rPr lang="en-US" dirty="0"/>
              <a:t>. Sementara “Private room” </a:t>
            </a:r>
            <a:r>
              <a:rPr lang="en-US" dirty="0" err="1"/>
              <a:t>menempati</a:t>
            </a:r>
            <a:r>
              <a:rPr lang="en-US" dirty="0"/>
              <a:t> posisi kedua.</a:t>
            </a:r>
          </a:p>
          <a:p>
            <a:r>
              <a:rPr lang="en-US" dirty="0"/>
              <a:t>Khusus dalam standar </a:t>
            </a:r>
            <a:r>
              <a:rPr lang="en-US" b="1" dirty="0"/>
              <a:t>harga budget</a:t>
            </a:r>
            <a:r>
              <a:rPr lang="en-US" dirty="0"/>
              <a:t>, </a:t>
            </a:r>
            <a:r>
              <a:rPr lang="en-US" b="1" dirty="0"/>
              <a:t>private room </a:t>
            </a:r>
            <a:r>
              <a:rPr lang="en-US" dirty="0" err="1"/>
              <a:t>menempati</a:t>
            </a:r>
            <a:r>
              <a:rPr lang="en-US" dirty="0"/>
              <a:t> </a:t>
            </a:r>
            <a:r>
              <a:rPr lang="en-US" b="1" dirty="0"/>
              <a:t>pilihan </a:t>
            </a:r>
            <a:r>
              <a:rPr lang="en-US" b="1" dirty="0" err="1"/>
              <a:t>pertama</a:t>
            </a:r>
            <a:r>
              <a:rPr lang="en-US" dirty="0"/>
              <a:t>. Hal ini memperlihatkan </a:t>
            </a:r>
            <a:r>
              <a:rPr lang="en-US" dirty="0" err="1"/>
              <a:t>peningkatan</a:t>
            </a:r>
            <a:r>
              <a:rPr lang="en-US" dirty="0"/>
              <a:t> </a:t>
            </a:r>
            <a:r>
              <a:rPr lang="en-US" dirty="0" err="1"/>
              <a:t>opsi</a:t>
            </a:r>
            <a:r>
              <a:rPr lang="en-US" dirty="0"/>
              <a:t> private room perlu menjadi perhatian untuk </a:t>
            </a:r>
            <a:r>
              <a:rPr lang="en-US" dirty="0" err="1"/>
              <a:t>perluasannya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58232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77330-BE3F-1ECC-121D-8AB35031F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sis MT Std" panose="02040A02050304020203" pitchFamily="18" charset="0"/>
              </a:rPr>
              <a:t>Kesimpulan dan Rekomendasi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5FBFF-D03D-5781-A6D2-BD217214B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Airbnb di Bangkok memiliki kekuatan pada lokasi yang </a:t>
            </a:r>
            <a:r>
              <a:rPr lang="en-US" b="1" dirty="0" err="1"/>
              <a:t>terpusat</a:t>
            </a:r>
            <a:r>
              <a:rPr lang="en-US" b="1" dirty="0"/>
              <a:t> di </a:t>
            </a:r>
            <a:r>
              <a:rPr lang="en-US" b="1" dirty="0" err="1"/>
              <a:t>tengah</a:t>
            </a:r>
            <a:r>
              <a:rPr lang="en-US" b="1" dirty="0"/>
              <a:t> </a:t>
            </a:r>
            <a:r>
              <a:rPr lang="en-US" b="1" dirty="0" err="1"/>
              <a:t>kota</a:t>
            </a:r>
            <a:r>
              <a:rPr lang="en-US" b="1" dirty="0"/>
              <a:t> dengan </a:t>
            </a:r>
            <a:r>
              <a:rPr lang="en-US" b="1" dirty="0" err="1"/>
              <a:t>segmentasi</a:t>
            </a:r>
            <a:r>
              <a:rPr lang="en-US" b="1" dirty="0"/>
              <a:t> </a:t>
            </a:r>
            <a:r>
              <a:rPr lang="en-US" b="1" dirty="0" err="1"/>
              <a:t>opsi</a:t>
            </a:r>
            <a:r>
              <a:rPr lang="en-US" b="1" dirty="0"/>
              <a:t> kamar “entire apartment” sebagai pilihan </a:t>
            </a:r>
            <a:r>
              <a:rPr lang="en-US" b="1" dirty="0" err="1"/>
              <a:t>pertama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pengguna.</a:t>
            </a:r>
          </a:p>
          <a:p>
            <a:r>
              <a:rPr lang="en-US" dirty="0" err="1"/>
              <a:t>Opsi</a:t>
            </a:r>
            <a:r>
              <a:rPr lang="en-US" dirty="0"/>
              <a:t> </a:t>
            </a:r>
            <a:r>
              <a:rPr lang="en-US" b="1" dirty="0"/>
              <a:t>“Private room” menjadi pilihan kedua.</a:t>
            </a:r>
            <a:r>
              <a:rPr lang="en-US" dirty="0"/>
              <a:t> </a:t>
            </a:r>
          </a:p>
          <a:p>
            <a:r>
              <a:rPr lang="en-US" dirty="0"/>
              <a:t>Hal yang </a:t>
            </a:r>
            <a:r>
              <a:rPr lang="en-US" dirty="0" err="1"/>
              <a:t>sama</a:t>
            </a:r>
            <a:r>
              <a:rPr lang="en-US" dirty="0"/>
              <a:t> juga terlihat pada </a:t>
            </a:r>
            <a:r>
              <a:rPr lang="en-US" dirty="0" err="1"/>
              <a:t>segmen</a:t>
            </a:r>
            <a:r>
              <a:rPr lang="en-US" dirty="0"/>
              <a:t> “host professional”. “Entire apartment” sebagai yang </a:t>
            </a:r>
            <a:r>
              <a:rPr lang="en-US" dirty="0" err="1"/>
              <a:t>utama</a:t>
            </a:r>
            <a:r>
              <a:rPr lang="en-US" dirty="0"/>
              <a:t>, diikuti “private room”.</a:t>
            </a:r>
          </a:p>
          <a:p>
            <a:r>
              <a:rPr lang="en-US" dirty="0" err="1"/>
              <a:t>Kedua</a:t>
            </a:r>
            <a:r>
              <a:rPr lang="en-US" dirty="0"/>
              <a:t> tipe kamar yang </a:t>
            </a:r>
            <a:r>
              <a:rPr lang="en-US" dirty="0" err="1"/>
              <a:t>terletak</a:t>
            </a:r>
            <a:r>
              <a:rPr lang="en-US" dirty="0"/>
              <a:t> di lokasi </a:t>
            </a:r>
            <a:r>
              <a:rPr lang="en-US" dirty="0" err="1"/>
              <a:t>tengah</a:t>
            </a:r>
            <a:r>
              <a:rPr lang="en-US" dirty="0"/>
              <a:t> </a:t>
            </a:r>
            <a:r>
              <a:rPr lang="en-US" dirty="0" err="1"/>
              <a:t>kota</a:t>
            </a:r>
            <a:r>
              <a:rPr lang="en-US" dirty="0"/>
              <a:t> ini perlu untuk </a:t>
            </a:r>
            <a:r>
              <a:rPr lang="en-US" dirty="0" err="1"/>
              <a:t>terus</a:t>
            </a:r>
            <a:r>
              <a:rPr lang="en-US" dirty="0"/>
              <a:t> ditingkatkan dan </a:t>
            </a:r>
            <a:r>
              <a:rPr lang="en-US" dirty="0" err="1"/>
              <a:t>dijaga</a:t>
            </a:r>
            <a:r>
              <a:rPr lang="en-US" dirty="0"/>
              <a:t> dalam pelayanannya sebagai </a:t>
            </a:r>
            <a:r>
              <a:rPr lang="en-US" dirty="0" err="1"/>
              <a:t>opsi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Airbnb.</a:t>
            </a:r>
          </a:p>
        </p:txBody>
      </p:sp>
    </p:spTree>
    <p:extLst>
      <p:ext uri="{BB962C8B-B14F-4D97-AF65-F5344CB8AC3E}">
        <p14:creationId xmlns:p14="http://schemas.microsoft.com/office/powerpoint/2010/main" val="2295742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8842A0-B56A-5686-7B1E-3C4F0EFDE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EF0F0-3BA9-53BA-1E95-FAF5BE40B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sis MT Std" panose="02040A02050304020203" pitchFamily="18" charset="0"/>
              </a:rPr>
              <a:t>Kesimpulan dan Rekomendasi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2F764-3E1F-39D7-5C36-AAD770D8C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Dengan </a:t>
            </a:r>
            <a:r>
              <a:rPr lang="en-US" dirty="0" err="1"/>
              <a:t>berimbangnya</a:t>
            </a:r>
            <a:r>
              <a:rPr lang="en-US" dirty="0"/>
              <a:t> </a:t>
            </a:r>
            <a:r>
              <a:rPr lang="en-US" dirty="0" err="1"/>
              <a:t>distribusi</a:t>
            </a:r>
            <a:r>
              <a:rPr lang="en-US" dirty="0"/>
              <a:t> harga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peminatan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pengguna, maka perlu untuk dipikirkan tentang </a:t>
            </a:r>
            <a:r>
              <a:rPr lang="en-US" b="1" dirty="0" err="1"/>
              <a:t>peningkatan</a:t>
            </a:r>
            <a:r>
              <a:rPr lang="en-US" b="1" dirty="0"/>
              <a:t> </a:t>
            </a:r>
            <a:r>
              <a:rPr lang="en-US" b="1" dirty="0" err="1"/>
              <a:t>terhadap</a:t>
            </a:r>
            <a:r>
              <a:rPr lang="en-US" b="1" dirty="0"/>
              <a:t> kualitas dan fasilitas</a:t>
            </a:r>
            <a:r>
              <a:rPr lang="en-US" dirty="0"/>
              <a:t> yang bisa </a:t>
            </a:r>
            <a:r>
              <a:rPr lang="en-US" dirty="0" err="1"/>
              <a:t>ditawarkan</a:t>
            </a:r>
            <a:r>
              <a:rPr lang="en-US" dirty="0"/>
              <a:t> kepada pengguna </a:t>
            </a:r>
            <a:r>
              <a:rPr lang="en-US" dirty="0" err="1"/>
              <a:t>selaras</a:t>
            </a:r>
            <a:r>
              <a:rPr lang="en-US" dirty="0"/>
              <a:t> dengan harga yang diberikan.</a:t>
            </a:r>
          </a:p>
          <a:p>
            <a:r>
              <a:rPr lang="en-US" dirty="0"/>
              <a:t>Khusus untuk standar harga budget, penyediaan kamar tipe </a:t>
            </a:r>
            <a:r>
              <a:rPr lang="en-US" b="1" dirty="0"/>
              <a:t>“private room” bisa </a:t>
            </a:r>
            <a:r>
              <a:rPr lang="en-US" b="1" dirty="0" err="1"/>
              <a:t>menjadi</a:t>
            </a:r>
            <a:r>
              <a:rPr lang="en-US" b="1" dirty="0"/>
              <a:t> </a:t>
            </a:r>
            <a:r>
              <a:rPr lang="en-US" b="1" dirty="0" err="1"/>
              <a:t>produk</a:t>
            </a:r>
            <a:r>
              <a:rPr lang="en-US" b="1" dirty="0"/>
              <a:t> </a:t>
            </a:r>
            <a:r>
              <a:rPr lang="en-US" b="1" dirty="0" err="1"/>
              <a:t>unggulan</a:t>
            </a:r>
            <a:r>
              <a:rPr lang="en-US" b="1" dirty="0"/>
              <a:t> </a:t>
            </a:r>
            <a:r>
              <a:rPr lang="en-US" dirty="0"/>
              <a:t>yang perlu untuk </a:t>
            </a:r>
            <a:r>
              <a:rPr lang="en-US" dirty="0" err="1"/>
              <a:t>ditawarkan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diperbanyak</a:t>
            </a:r>
            <a:r>
              <a:rPr lang="en-US" dirty="0"/>
              <a:t>, dengan tetap memberikan ruang kepada tipe “entire apartment” untuk juga ditingkatkan.</a:t>
            </a:r>
          </a:p>
        </p:txBody>
      </p:sp>
    </p:spTree>
    <p:extLst>
      <p:ext uri="{BB962C8B-B14F-4D97-AF65-F5344CB8AC3E}">
        <p14:creationId xmlns:p14="http://schemas.microsoft.com/office/powerpoint/2010/main" val="1914985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C41FBC-E3A6-231F-63A8-3B9F4E8A1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2A7B-3668-C04C-9B2C-DE8CE97AD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Latar Belakang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A30B9-4E0B-AB91-7720-FF9D98BEF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Karena itu, </a:t>
            </a:r>
            <a:r>
              <a:rPr lang="en-ID" dirty="0"/>
              <a:t>divisi </a:t>
            </a:r>
            <a:r>
              <a:rPr lang="en-ID" dirty="0" err="1"/>
              <a:t>Pemasaran</a:t>
            </a:r>
            <a:r>
              <a:rPr lang="en-ID" dirty="0"/>
              <a:t> dan Digital Marketing Airbnb Bangkok </a:t>
            </a:r>
            <a:r>
              <a:rPr lang="en-ID" dirty="0" err="1"/>
              <a:t>dihadapkan</a:t>
            </a:r>
            <a:r>
              <a:rPr lang="en-ID" dirty="0"/>
              <a:t> pada </a:t>
            </a:r>
            <a:r>
              <a:rPr lang="en-ID" dirty="0" err="1"/>
              <a:t>tantangan</a:t>
            </a:r>
            <a:r>
              <a:rPr lang="en-ID" dirty="0"/>
              <a:t> </a:t>
            </a:r>
            <a:r>
              <a:rPr lang="en-ID" dirty="0" err="1"/>
              <a:t>ganda</a:t>
            </a:r>
            <a:r>
              <a:rPr lang="en-ID" dirty="0"/>
              <a:t>: </a:t>
            </a:r>
            <a:r>
              <a:rPr lang="en-ID" dirty="0" err="1"/>
              <a:t>mengembalikan</a:t>
            </a:r>
            <a:r>
              <a:rPr lang="en-ID" dirty="0"/>
              <a:t> </a:t>
            </a:r>
            <a:r>
              <a:rPr lang="en-ID" dirty="0" err="1"/>
              <a:t>visibilitas</a:t>
            </a:r>
            <a:r>
              <a:rPr lang="en-ID" dirty="0"/>
              <a:t> </a:t>
            </a:r>
            <a:r>
              <a:rPr lang="en-ID" dirty="0" err="1"/>
              <a:t>merek</a:t>
            </a:r>
            <a:r>
              <a:rPr lang="en-ID" dirty="0"/>
              <a:t>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meningkatkan</a:t>
            </a:r>
            <a:r>
              <a:rPr lang="en-ID" dirty="0"/>
              <a:t> </a:t>
            </a:r>
            <a:r>
              <a:rPr lang="en-ID" dirty="0" err="1"/>
              <a:t>konversi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di </a:t>
            </a:r>
            <a:r>
              <a:rPr lang="en-ID" dirty="0" err="1"/>
              <a:t>tengah</a:t>
            </a:r>
            <a:r>
              <a:rPr lang="en-ID" dirty="0"/>
              <a:t> </a:t>
            </a:r>
            <a:r>
              <a:rPr lang="en-ID" dirty="0" err="1"/>
              <a:t>lanskap</a:t>
            </a:r>
            <a:r>
              <a:rPr lang="en-ID" dirty="0"/>
              <a:t> </a:t>
            </a:r>
            <a:r>
              <a:rPr lang="en-ID" dirty="0" err="1"/>
              <a:t>kompetitor</a:t>
            </a:r>
            <a:r>
              <a:rPr lang="en-ID" dirty="0"/>
              <a:t> yang </a:t>
            </a:r>
            <a:r>
              <a:rPr lang="en-ID" dirty="0" err="1"/>
              <a:t>semakin</a:t>
            </a:r>
            <a:r>
              <a:rPr lang="en-ID" dirty="0"/>
              <a:t> </a:t>
            </a:r>
            <a:r>
              <a:rPr lang="en-ID" dirty="0" err="1"/>
              <a:t>terfragmentasi</a:t>
            </a:r>
            <a:r>
              <a:rPr lang="en-ID" dirty="0"/>
              <a:t> dan </a:t>
            </a:r>
            <a:r>
              <a:rPr lang="en-ID" dirty="0" err="1"/>
              <a:t>tersegmentasi</a:t>
            </a:r>
            <a:r>
              <a:rPr lang="en-ID" dirty="0"/>
              <a:t>.</a:t>
            </a:r>
          </a:p>
          <a:p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, </a:t>
            </a:r>
            <a:r>
              <a:rPr lang="en-ID" dirty="0" err="1"/>
              <a:t>dibutuhkan</a:t>
            </a:r>
            <a:r>
              <a:rPr lang="en-ID" dirty="0"/>
              <a:t> strategi yang </a:t>
            </a:r>
            <a:r>
              <a:rPr lang="en-ID" dirty="0" err="1"/>
              <a:t>berbasis</a:t>
            </a:r>
            <a:r>
              <a:rPr lang="en-ID" dirty="0"/>
              <a:t> data, yang </a:t>
            </a:r>
            <a:r>
              <a:rPr lang="en-ID" dirty="0" err="1"/>
              <a:t>mampu</a:t>
            </a:r>
            <a:r>
              <a:rPr lang="en-ID" dirty="0"/>
              <a:t> </a:t>
            </a:r>
            <a:r>
              <a:rPr lang="en-ID" dirty="0" err="1"/>
              <a:t>mengidentifikasi</a:t>
            </a:r>
            <a:r>
              <a:rPr lang="en-ID" dirty="0"/>
              <a:t> </a:t>
            </a:r>
            <a:r>
              <a:rPr lang="en-ID" dirty="0" err="1"/>
              <a:t>elemen-elemen</a:t>
            </a:r>
            <a:r>
              <a:rPr lang="en-ID" dirty="0"/>
              <a:t> </a:t>
            </a:r>
            <a:r>
              <a:rPr lang="en-ID" dirty="0" err="1"/>
              <a:t>penawaran</a:t>
            </a:r>
            <a:r>
              <a:rPr lang="en-ID" dirty="0"/>
              <a:t> yang paling </a:t>
            </a:r>
            <a:r>
              <a:rPr lang="en-ID" dirty="0" err="1"/>
              <a:t>memengaruhi</a:t>
            </a:r>
            <a:r>
              <a:rPr lang="en-ID" dirty="0"/>
              <a:t> </a:t>
            </a:r>
            <a:r>
              <a:rPr lang="en-ID" dirty="0" err="1"/>
              <a:t>preferensi</a:t>
            </a:r>
            <a:r>
              <a:rPr lang="en-ID" dirty="0"/>
              <a:t> </a:t>
            </a:r>
            <a:r>
              <a:rPr lang="en-ID" dirty="0" err="1"/>
              <a:t>pelanggan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memilih</a:t>
            </a:r>
            <a:r>
              <a:rPr lang="en-ID" dirty="0"/>
              <a:t> </a:t>
            </a:r>
            <a:r>
              <a:rPr lang="en-ID" dirty="0" err="1"/>
              <a:t>jenis</a:t>
            </a:r>
            <a:r>
              <a:rPr lang="en-ID" dirty="0"/>
              <a:t> </a:t>
            </a:r>
            <a:r>
              <a:rPr lang="en-ID" dirty="0" err="1"/>
              <a:t>akomodasi</a:t>
            </a:r>
            <a:r>
              <a:rPr lang="en-ID" dirty="0"/>
              <a:t> di platform Airbnb </a:t>
            </a:r>
            <a:r>
              <a:rPr lang="en-ID" dirty="0" err="1"/>
              <a:t>dibandingkan</a:t>
            </a:r>
            <a:r>
              <a:rPr lang="en-ID" dirty="0"/>
              <a:t> </a:t>
            </a:r>
            <a:r>
              <a:rPr lang="en-ID" dirty="0" err="1"/>
              <a:t>pesaing</a:t>
            </a:r>
            <a:r>
              <a:rPr lang="en-ID" dirty="0"/>
              <a:t> </a:t>
            </a:r>
            <a:r>
              <a:rPr lang="en-ID" dirty="0" err="1"/>
              <a:t>lainya</a:t>
            </a:r>
            <a:r>
              <a:rPr lang="en-ID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6766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F3C31A7-6495-3619-24EA-E86C4A5C73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37869" y="191385"/>
            <a:ext cx="9799303" cy="660813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BB1D26-1B49-B3B6-1413-B17113FBD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723014"/>
          </a:xfrm>
        </p:spPr>
        <p:txBody>
          <a:bodyPr/>
          <a:lstStyle/>
          <a:p>
            <a:r>
              <a:rPr lang="en-US"/>
              <a:t>Dashboard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369636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E3C4CE-7E5A-4CDD-7A4E-FB315387A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8858E-E2AA-9907-AF8F-64CE92D1F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Latar Belakang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9130A45-9EAC-5FAC-8E9C-3E711EF37E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2591541"/>
              </p:ext>
            </p:extLst>
          </p:nvPr>
        </p:nvGraphicFramePr>
        <p:xfrm>
          <a:off x="379141" y="1505414"/>
          <a:ext cx="11574966" cy="4987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25548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A284A-15AF-738C-DFD1-F8FBA88C5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b="1" dirty="0">
                <a:ln/>
                <a:solidFill>
                  <a:schemeClr val="accent3"/>
                </a:solidFill>
                <a:effectLst>
                  <a:glow rad="127000">
                    <a:schemeClr val="bg1"/>
                  </a:glow>
                </a:effectLst>
                <a:latin typeface="Amasis MT Std" panose="02040A02050304020203" pitchFamily="18" charset="0"/>
              </a:rPr>
              <a:t>Pernyataan Masalah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54AA2-806B-6259-15E1-4C9C90B86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1225"/>
            <a:ext cx="10515600" cy="3597275"/>
          </a:xfrm>
          <a:gradFill>
            <a:gsLst>
              <a:gs pos="0">
                <a:schemeClr val="accent4">
                  <a:lumMod val="5000"/>
                  <a:lumOff val="95000"/>
                  <a:alpha val="84000"/>
                </a:schemeClr>
              </a:gs>
              <a:gs pos="100000">
                <a:schemeClr val="accent4">
                  <a:lumMod val="30000"/>
                  <a:lumOff val="70000"/>
                  <a:alpha val="69000"/>
                </a:schemeClr>
              </a:gs>
            </a:gsLst>
            <a:lin ang="5400000" scaled="1"/>
          </a:gradFill>
        </p:spPr>
        <p:txBody>
          <a:bodyPr/>
          <a:lstStyle/>
          <a:p>
            <a:pPr marL="0" indent="0">
              <a:buNone/>
            </a:pPr>
            <a:r>
              <a:rPr lang="en-US" dirty="0"/>
              <a:t>Berdasarkan </a:t>
            </a:r>
            <a:r>
              <a:rPr lang="en-US" dirty="0" err="1"/>
              <a:t>pemahaman</a:t>
            </a:r>
            <a:r>
              <a:rPr lang="en-US" dirty="0"/>
              <a:t> ini maka perlu </a:t>
            </a:r>
            <a:r>
              <a:rPr lang="en-US" dirty="0" err="1"/>
              <a:t>dicermati</a:t>
            </a:r>
            <a:r>
              <a:rPr lang="en-US" dirty="0"/>
              <a:t>:</a:t>
            </a:r>
          </a:p>
          <a:p>
            <a:r>
              <a:rPr lang="en-US" dirty="0"/>
              <a:t>Mana lokasi yang paling sering diminati oleh pengguna</a:t>
            </a:r>
          </a:p>
          <a:p>
            <a:r>
              <a:rPr lang="en-US" dirty="0"/>
              <a:t>Tipe kamar seperti </a:t>
            </a:r>
            <a:r>
              <a:rPr lang="en-US" dirty="0" err="1"/>
              <a:t>apa</a:t>
            </a:r>
            <a:r>
              <a:rPr lang="en-US" dirty="0"/>
              <a:t> yang lebih </a:t>
            </a:r>
            <a:r>
              <a:rPr lang="en-US" dirty="0" err="1"/>
              <a:t>disukai</a:t>
            </a:r>
            <a:r>
              <a:rPr lang="en-US" dirty="0"/>
              <a:t> oleh pengguna</a:t>
            </a:r>
          </a:p>
          <a:p>
            <a:r>
              <a:rPr lang="en-US" dirty="0"/>
              <a:t>Seberapa pengaruh </a:t>
            </a:r>
            <a:r>
              <a:rPr lang="en-US" dirty="0" err="1"/>
              <a:t>ketersediaan</a:t>
            </a:r>
            <a:r>
              <a:rPr lang="en-US" dirty="0"/>
              <a:t> tempat untuk disewa </a:t>
            </a:r>
          </a:p>
          <a:p>
            <a:r>
              <a:rPr lang="en-US" dirty="0"/>
              <a:t>Bagaimana </a:t>
            </a:r>
            <a:r>
              <a:rPr lang="en-US" dirty="0" err="1"/>
              <a:t>kompisisi</a:t>
            </a:r>
            <a:r>
              <a:rPr lang="en-US" dirty="0"/>
              <a:t> standar harga yang diminati oleh pengguna</a:t>
            </a:r>
          </a:p>
          <a:p>
            <a:r>
              <a:rPr lang="en-US" dirty="0"/>
              <a:t>Seberapa besar pengaruh keberadaan host yang baik dalam pemilihan pengguna</a:t>
            </a:r>
          </a:p>
        </p:txBody>
      </p:sp>
    </p:spTree>
    <p:extLst>
      <p:ext uri="{BB962C8B-B14F-4D97-AF65-F5344CB8AC3E}">
        <p14:creationId xmlns:p14="http://schemas.microsoft.com/office/powerpoint/2010/main" val="3023158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A252F-398E-6857-E7D2-BB5C27CBC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latin typeface="Amasis MT Std" panose="02040A02050304020203" pitchFamily="18" charset="0"/>
              </a:rPr>
              <a:t>Proses Cleaning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E9DD7-2EA2-53FD-0F62-7C784B1B7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5194299"/>
          </a:xfrm>
          <a:solidFill>
            <a:schemeClr val="bg1">
              <a:alpha val="80000"/>
            </a:schemeClr>
          </a:solidFill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000" dirty="0" err="1"/>
              <a:t>Mengganti</a:t>
            </a:r>
            <a:r>
              <a:rPr lang="en-US" sz="3000" dirty="0"/>
              <a:t> judul pada </a:t>
            </a:r>
            <a:r>
              <a:rPr lang="en-US" sz="3000" dirty="0" err="1"/>
              <a:t>kolom</a:t>
            </a:r>
            <a:r>
              <a:rPr lang="en-US" sz="3000" dirty="0"/>
              <a:t> “name” yang kosong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 err="1"/>
              <a:t>Menghapus</a:t>
            </a:r>
            <a:r>
              <a:rPr lang="en-US" sz="3000" dirty="0"/>
              <a:t> nama host yang kosong </a:t>
            </a:r>
            <a:r>
              <a:rPr lang="en-US" sz="3000" dirty="0" err="1"/>
              <a:t>karena</a:t>
            </a:r>
            <a:r>
              <a:rPr lang="en-US" sz="3000" dirty="0"/>
              <a:t> hanya ada 1 nama host yang kosong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/>
              <a:t>Kolom last </a:t>
            </a:r>
            <a:r>
              <a:rPr lang="en-US" sz="3000" dirty="0" err="1"/>
              <a:t>riview</a:t>
            </a:r>
            <a:r>
              <a:rPr lang="en-US" sz="3000" dirty="0"/>
              <a:t> dan last </a:t>
            </a:r>
            <a:r>
              <a:rPr lang="en-US" sz="3000" dirty="0" err="1"/>
              <a:t>riview</a:t>
            </a:r>
            <a:r>
              <a:rPr lang="en-US" sz="3000" dirty="0"/>
              <a:t> per month dibuat kolom baru untuk </a:t>
            </a:r>
            <a:r>
              <a:rPr lang="en-US" sz="3000" dirty="0" err="1"/>
              <a:t>mengidentifikasi</a:t>
            </a:r>
            <a:r>
              <a:rPr lang="en-US" sz="3000" dirty="0"/>
              <a:t> apakah </a:t>
            </a:r>
            <a:r>
              <a:rPr lang="en-US" sz="3000" dirty="0" err="1"/>
              <a:t>terdapat</a:t>
            </a:r>
            <a:r>
              <a:rPr lang="en-US" sz="3000" dirty="0"/>
              <a:t> </a:t>
            </a:r>
            <a:r>
              <a:rPr lang="en-US" sz="3000" dirty="0" err="1"/>
              <a:t>riview</a:t>
            </a:r>
            <a:r>
              <a:rPr lang="en-US" sz="3000" dirty="0"/>
              <a:t> atau tidak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/>
              <a:t>Kolom outlier price ditetapkan batas </a:t>
            </a:r>
            <a:r>
              <a:rPr lang="en-ID" sz="4000" dirty="0"/>
              <a:t>฿</a:t>
            </a:r>
            <a:r>
              <a:rPr lang="en-ID" dirty="0"/>
              <a:t> </a:t>
            </a:r>
            <a:r>
              <a:rPr lang="en-US" sz="3000" dirty="0"/>
              <a:t>60.000 berdasarkan hasil Analisa pasar.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/>
              <a:t>Kolom minimum nights ditetapkan tidak boleh lebih </a:t>
            </a:r>
            <a:r>
              <a:rPr lang="en-US" sz="3000" dirty="0" err="1"/>
              <a:t>dari</a:t>
            </a:r>
            <a:r>
              <a:rPr lang="en-US" sz="3000" dirty="0"/>
              <a:t> 730 </a:t>
            </a:r>
            <a:r>
              <a:rPr lang="en-US" sz="3000" dirty="0" err="1"/>
              <a:t>hari</a:t>
            </a:r>
            <a:r>
              <a:rPr lang="en-US" sz="3000" dirty="0"/>
              <a:t> melalui bukti user </a:t>
            </a:r>
            <a:r>
              <a:rPr lang="en-US" sz="3000" dirty="0" err="1"/>
              <a:t>intervence</a:t>
            </a:r>
            <a:r>
              <a:rPr lang="en-US" sz="30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/>
              <a:t>Kolom “price”, “availability_365”, “</a:t>
            </a:r>
            <a:r>
              <a:rPr lang="en-US" sz="3000" dirty="0" err="1"/>
              <a:t>number_of_reviews</a:t>
            </a:r>
            <a:r>
              <a:rPr lang="en-US" sz="3000" dirty="0"/>
              <a:t>” ditambahkan status untuk keperluan Analisa</a:t>
            </a:r>
          </a:p>
        </p:txBody>
      </p:sp>
    </p:spTree>
    <p:extLst>
      <p:ext uri="{BB962C8B-B14F-4D97-AF65-F5344CB8AC3E}">
        <p14:creationId xmlns:p14="http://schemas.microsoft.com/office/powerpoint/2010/main" val="1956316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</TotalTime>
  <Words>2630</Words>
  <Application>Microsoft Office PowerPoint</Application>
  <PresentationFormat>Widescreen</PresentationFormat>
  <Paragraphs>211</Paragraphs>
  <Slides>60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Arial</vt:lpstr>
      <vt:lpstr>Aptos Display</vt:lpstr>
      <vt:lpstr>Calibri</vt:lpstr>
      <vt:lpstr>Amasis MT Std</vt:lpstr>
      <vt:lpstr>Amasis MT Pro Black</vt:lpstr>
      <vt:lpstr>Aptos</vt:lpstr>
      <vt:lpstr>Office Theme</vt:lpstr>
      <vt:lpstr>1_Office Theme</vt:lpstr>
      <vt:lpstr>Pengembangan Airbnb BANGKOK</vt:lpstr>
      <vt:lpstr>Daftar isi</vt:lpstr>
      <vt:lpstr>Pendahuluan</vt:lpstr>
      <vt:lpstr>Pendahuluan</vt:lpstr>
      <vt:lpstr>Latar Belakang</vt:lpstr>
      <vt:lpstr>Latar Belakang</vt:lpstr>
      <vt:lpstr>Latar Belakang</vt:lpstr>
      <vt:lpstr>Pernyataan Masalah</vt:lpstr>
      <vt:lpstr>Proses Cleaning Data</vt:lpstr>
      <vt:lpstr>Tabel Akhir</vt:lpstr>
      <vt:lpstr>Tabel Akhir</vt:lpstr>
      <vt:lpstr>Tabel Akhir</vt:lpstr>
      <vt:lpstr>Tabel Akhir</vt:lpstr>
      <vt:lpstr>Pemahaman Data</vt:lpstr>
      <vt:lpstr>Jenis kamar </vt:lpstr>
      <vt:lpstr>Jenis kamar </vt:lpstr>
      <vt:lpstr>Jenis kamar </vt:lpstr>
      <vt:lpstr>Jenis kamar </vt:lpstr>
      <vt:lpstr>Kamar dan Lokasi</vt:lpstr>
      <vt:lpstr>Persebaran Lokasi berdasar Jenis Kamar</vt:lpstr>
      <vt:lpstr>PowerPoint Presentation</vt:lpstr>
      <vt:lpstr>PowerPoint Presentation</vt:lpstr>
      <vt:lpstr>PowerPoint Presentation</vt:lpstr>
      <vt:lpstr>PowerPoint Presentation</vt:lpstr>
      <vt:lpstr>Distribusi Harga Kamar</vt:lpstr>
      <vt:lpstr>Kamar dan Lokasi</vt:lpstr>
      <vt:lpstr>Kamar dan Lokasi</vt:lpstr>
      <vt:lpstr>Kamar dan Lokasi</vt:lpstr>
      <vt:lpstr>Kamar dan Lokasi</vt:lpstr>
      <vt:lpstr>Segmen Harga</vt:lpstr>
      <vt:lpstr>Persebaran Lokasi berdasar Harga</vt:lpstr>
      <vt:lpstr>Persebaran Lokasi </vt:lpstr>
      <vt:lpstr>PowerPoint Presentation</vt:lpstr>
      <vt:lpstr>PowerPoint Presentation</vt:lpstr>
      <vt:lpstr>PowerPoint Presentation</vt:lpstr>
      <vt:lpstr>Host dan Lokasi</vt:lpstr>
      <vt:lpstr>Host dan Kamar</vt:lpstr>
      <vt:lpstr>Host dan Kamar</vt:lpstr>
      <vt:lpstr>Analisa Data</vt:lpstr>
      <vt:lpstr>Volume Reviewer terhadap Jenis Kamar</vt:lpstr>
      <vt:lpstr>Jenis kamar berdasarkan volume review dan jumlah reviewer</vt:lpstr>
      <vt:lpstr>Tipe kamar berdasarkan volume review dan jumlah reviewer</vt:lpstr>
      <vt:lpstr>Tipe kamar berdasarkan volume review dan jumlah reviewer</vt:lpstr>
      <vt:lpstr>Tingkat Okupansi</vt:lpstr>
      <vt:lpstr>Berdasarkan Tingkat okupansi per bulan</vt:lpstr>
      <vt:lpstr>Berdasarkan Tingkat okupansi per bulan</vt:lpstr>
      <vt:lpstr>Berdasarkan Tingkat okupansi per bulan</vt:lpstr>
      <vt:lpstr>Ketersediaan Kamar </vt:lpstr>
      <vt:lpstr>Ketersediaan dan Minat pasar</vt:lpstr>
      <vt:lpstr>Ketersediaan dan Minat pasar</vt:lpstr>
      <vt:lpstr>Ketersediaan dan Minat pasar</vt:lpstr>
      <vt:lpstr>Jenis kamar </vt:lpstr>
      <vt:lpstr>Tingkat Peminatan dalam 12 bulan terakhir</vt:lpstr>
      <vt:lpstr>Tingkat Peminatan dalam 12 bulan terakhir</vt:lpstr>
      <vt:lpstr>Tingkat Peminatan dalam 12 bulan terakhir</vt:lpstr>
      <vt:lpstr>Distribusi Harga Kamar</vt:lpstr>
      <vt:lpstr>Berdasarkan Distribusi Harga Kamar</vt:lpstr>
      <vt:lpstr>Kesimpulan dan Rekomendasi</vt:lpstr>
      <vt:lpstr>Kesimpulan dan Rekomendasi</vt:lpstr>
      <vt:lpstr>Dashboard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Lie Han Ing Johannes</dc:creator>
  <cp:lastModifiedBy>benedict Yahliel</cp:lastModifiedBy>
  <cp:revision>21</cp:revision>
  <dcterms:created xsi:type="dcterms:W3CDTF">2025-07-19T12:28:04Z</dcterms:created>
  <dcterms:modified xsi:type="dcterms:W3CDTF">2025-07-20T13:55:27Z</dcterms:modified>
</cp:coreProperties>
</file>